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9" r:id="rId2"/>
    <p:sldId id="392" r:id="rId3"/>
    <p:sldId id="377" r:id="rId4"/>
    <p:sldId id="383" r:id="rId5"/>
    <p:sldId id="388" r:id="rId6"/>
    <p:sldId id="399" r:id="rId7"/>
    <p:sldId id="385" r:id="rId8"/>
    <p:sldId id="393" r:id="rId9"/>
    <p:sldId id="396" r:id="rId10"/>
    <p:sldId id="39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570"/>
    <a:srgbClr val="5DCBB1"/>
    <a:srgbClr val="76D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63942" autoAdjust="0"/>
  </p:normalViewPr>
  <p:slideViewPr>
    <p:cSldViewPr snapToGrid="0">
      <p:cViewPr varScale="1">
        <p:scale>
          <a:sx n="69" d="100"/>
          <a:sy n="69"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Day" userId="8a5215ad-4716-47b8-895e-1b56fc8c4725" providerId="ADAL" clId="{4A292214-4FAE-4910-A7FA-185C1886C25E}"/>
    <pc:docChg chg="undo custSel modSld">
      <pc:chgData name="Laurie Day" userId="8a5215ad-4716-47b8-895e-1b56fc8c4725" providerId="ADAL" clId="{4A292214-4FAE-4910-A7FA-185C1886C25E}" dt="2021-02-24T10:32:13.206" v="219" actId="14100"/>
      <pc:docMkLst>
        <pc:docMk/>
      </pc:docMkLst>
      <pc:sldChg chg="addSp modSp mod modNotesTx">
        <pc:chgData name="Laurie Day" userId="8a5215ad-4716-47b8-895e-1b56fc8c4725" providerId="ADAL" clId="{4A292214-4FAE-4910-A7FA-185C1886C25E}" dt="2021-02-24T10:31:43.288" v="217" actId="1076"/>
        <pc:sldMkLst>
          <pc:docMk/>
          <pc:sldMk cId="1577915701" sldId="259"/>
        </pc:sldMkLst>
        <pc:spChg chg="add mod">
          <ac:chgData name="Laurie Day" userId="8a5215ad-4716-47b8-895e-1b56fc8c4725" providerId="ADAL" clId="{4A292214-4FAE-4910-A7FA-185C1886C25E}" dt="2021-02-24T10:31:43.288" v="217" actId="1076"/>
          <ac:spMkLst>
            <pc:docMk/>
            <pc:sldMk cId="1577915701" sldId="259"/>
            <ac:spMk id="8" creationId="{0ED4F180-83BD-482C-BCCE-3ADA0D420A10}"/>
          </ac:spMkLst>
        </pc:spChg>
        <pc:picChg chg="mod">
          <ac:chgData name="Laurie Day" userId="8a5215ad-4716-47b8-895e-1b56fc8c4725" providerId="ADAL" clId="{4A292214-4FAE-4910-A7FA-185C1886C25E}" dt="2021-02-24T10:31:38.269" v="216" actId="1076"/>
          <ac:picMkLst>
            <pc:docMk/>
            <pc:sldMk cId="1577915701" sldId="259"/>
            <ac:picMk id="9" creationId="{C56E57F0-DFD0-4ABF-B2CD-194AC0E07501}"/>
          </ac:picMkLst>
        </pc:picChg>
      </pc:sldChg>
      <pc:sldChg chg="modNotesTx">
        <pc:chgData name="Laurie Day" userId="8a5215ad-4716-47b8-895e-1b56fc8c4725" providerId="ADAL" clId="{4A292214-4FAE-4910-A7FA-185C1886C25E}" dt="2021-02-23T09:42:17.487" v="2" actId="20577"/>
        <pc:sldMkLst>
          <pc:docMk/>
          <pc:sldMk cId="2146341584" sldId="377"/>
        </pc:sldMkLst>
      </pc:sldChg>
      <pc:sldChg chg="modNotesTx">
        <pc:chgData name="Laurie Day" userId="8a5215ad-4716-47b8-895e-1b56fc8c4725" providerId="ADAL" clId="{4A292214-4FAE-4910-A7FA-185C1886C25E}" dt="2021-02-23T09:42:19.413" v="3" actId="20577"/>
        <pc:sldMkLst>
          <pc:docMk/>
          <pc:sldMk cId="2251725651" sldId="383"/>
        </pc:sldMkLst>
      </pc:sldChg>
      <pc:sldChg chg="modNotesTx">
        <pc:chgData name="Laurie Day" userId="8a5215ad-4716-47b8-895e-1b56fc8c4725" providerId="ADAL" clId="{4A292214-4FAE-4910-A7FA-185C1886C25E}" dt="2021-02-23T09:42:24.555" v="6" actId="20577"/>
        <pc:sldMkLst>
          <pc:docMk/>
          <pc:sldMk cId="222717121" sldId="385"/>
        </pc:sldMkLst>
      </pc:sldChg>
      <pc:sldChg chg="modNotesTx">
        <pc:chgData name="Laurie Day" userId="8a5215ad-4716-47b8-895e-1b56fc8c4725" providerId="ADAL" clId="{4A292214-4FAE-4910-A7FA-185C1886C25E}" dt="2021-02-23T09:42:21.432" v="4" actId="20577"/>
        <pc:sldMkLst>
          <pc:docMk/>
          <pc:sldMk cId="240658112" sldId="388"/>
        </pc:sldMkLst>
      </pc:sldChg>
      <pc:sldChg chg="modNotesTx">
        <pc:chgData name="Laurie Day" userId="8a5215ad-4716-47b8-895e-1b56fc8c4725" providerId="ADAL" clId="{4A292214-4FAE-4910-A7FA-185C1886C25E}" dt="2021-02-23T09:42:15.701" v="1" actId="20577"/>
        <pc:sldMkLst>
          <pc:docMk/>
          <pc:sldMk cId="3117608847" sldId="392"/>
        </pc:sldMkLst>
      </pc:sldChg>
      <pc:sldChg chg="addSp delSp modSp mod modNotesTx">
        <pc:chgData name="Laurie Day" userId="8a5215ad-4716-47b8-895e-1b56fc8c4725" providerId="ADAL" clId="{4A292214-4FAE-4910-A7FA-185C1886C25E}" dt="2021-02-24T10:32:13.206" v="219" actId="14100"/>
        <pc:sldMkLst>
          <pc:docMk/>
          <pc:sldMk cId="3206484052" sldId="398"/>
        </pc:sldMkLst>
        <pc:spChg chg="add del mod">
          <ac:chgData name="Laurie Day" userId="8a5215ad-4716-47b8-895e-1b56fc8c4725" providerId="ADAL" clId="{4A292214-4FAE-4910-A7FA-185C1886C25E}" dt="2021-02-24T10:31:59.331" v="218" actId="478"/>
          <ac:spMkLst>
            <pc:docMk/>
            <pc:sldMk cId="3206484052" sldId="398"/>
            <ac:spMk id="2" creationId="{49AE6398-5785-46A2-A1D9-66810922A247}"/>
          </ac:spMkLst>
        </pc:spChg>
        <pc:spChg chg="mod">
          <ac:chgData name="Laurie Day" userId="8a5215ad-4716-47b8-895e-1b56fc8c4725" providerId="ADAL" clId="{4A292214-4FAE-4910-A7FA-185C1886C25E}" dt="2021-02-24T10:32:13.206" v="219" actId="14100"/>
          <ac:spMkLst>
            <pc:docMk/>
            <pc:sldMk cId="3206484052" sldId="398"/>
            <ac:spMk id="11" creationId="{74708675-A2B6-4E6C-902A-1E0F542AD970}"/>
          </ac:spMkLst>
        </pc:spChg>
        <pc:picChg chg="mod">
          <ac:chgData name="Laurie Day" userId="8a5215ad-4716-47b8-895e-1b56fc8c4725" providerId="ADAL" clId="{4A292214-4FAE-4910-A7FA-185C1886C25E}" dt="2021-02-24T10:27:58.451" v="144" actId="14100"/>
          <ac:picMkLst>
            <pc:docMk/>
            <pc:sldMk cId="3206484052" sldId="398"/>
            <ac:picMk id="9" creationId="{88BB8140-8BD8-4473-BE39-69E3B4DB402D}"/>
          </ac:picMkLst>
        </pc:picChg>
        <pc:picChg chg="mod">
          <ac:chgData name="Laurie Day" userId="8a5215ad-4716-47b8-895e-1b56fc8c4725" providerId="ADAL" clId="{4A292214-4FAE-4910-A7FA-185C1886C25E}" dt="2021-02-24T10:28:17.616" v="149" actId="14100"/>
          <ac:picMkLst>
            <pc:docMk/>
            <pc:sldMk cId="3206484052" sldId="398"/>
            <ac:picMk id="12" creationId="{86475345-1AD9-4675-8550-D3F47E5BBC50}"/>
          </ac:picMkLst>
        </pc:picChg>
        <pc:picChg chg="mod">
          <ac:chgData name="Laurie Day" userId="8a5215ad-4716-47b8-895e-1b56fc8c4725" providerId="ADAL" clId="{4A292214-4FAE-4910-A7FA-185C1886C25E}" dt="2021-02-24T10:28:02.776" v="145" actId="14100"/>
          <ac:picMkLst>
            <pc:docMk/>
            <pc:sldMk cId="3206484052" sldId="398"/>
            <ac:picMk id="13" creationId="{5D067114-8BCC-413A-A4AF-3B3EE14C0019}"/>
          </ac:picMkLst>
        </pc:picChg>
        <pc:picChg chg="mod">
          <ac:chgData name="Laurie Day" userId="8a5215ad-4716-47b8-895e-1b56fc8c4725" providerId="ADAL" clId="{4A292214-4FAE-4910-A7FA-185C1886C25E}" dt="2021-02-24T10:28:06.037" v="147" actId="1076"/>
          <ac:picMkLst>
            <pc:docMk/>
            <pc:sldMk cId="3206484052" sldId="398"/>
            <ac:picMk id="16" creationId="{67A78287-5B9E-405E-AA4D-1D0C65619B7F}"/>
          </ac:picMkLst>
        </pc:picChg>
      </pc:sldChg>
      <pc:sldChg chg="modNotesTx">
        <pc:chgData name="Laurie Day" userId="8a5215ad-4716-47b8-895e-1b56fc8c4725" providerId="ADAL" clId="{4A292214-4FAE-4910-A7FA-185C1886C25E}" dt="2021-02-23T09:42:23.252" v="5" actId="20577"/>
        <pc:sldMkLst>
          <pc:docMk/>
          <pc:sldMk cId="2451564062" sldId="3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227AF-D231-449F-A113-1EB3D7D9A6FD}" type="datetimeFigureOut">
              <a:rPr lang="en-GB" smtClean="0"/>
              <a:t>24/02/2021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4CC0C-2ADD-4A1B-AF1A-0F48E8C52D8E}" type="slidenum">
              <a:rPr lang="en-GB" smtClean="0"/>
              <a:t>‹#›</a:t>
            </a:fld>
            <a:endParaRPr lang="en-GB" dirty="0"/>
          </a:p>
        </p:txBody>
      </p:sp>
    </p:spTree>
    <p:extLst>
      <p:ext uri="{BB962C8B-B14F-4D97-AF65-F5344CB8AC3E}">
        <p14:creationId xmlns:p14="http://schemas.microsoft.com/office/powerpoint/2010/main" val="174854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1</a:t>
            </a:fld>
            <a:endParaRPr lang="en-GB" dirty="0"/>
          </a:p>
        </p:txBody>
      </p:sp>
    </p:spTree>
    <p:extLst>
      <p:ext uri="{BB962C8B-B14F-4D97-AF65-F5344CB8AC3E}">
        <p14:creationId xmlns:p14="http://schemas.microsoft.com/office/powerpoint/2010/main" val="144582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10</a:t>
            </a:fld>
            <a:endParaRPr lang="en-GB" dirty="0"/>
          </a:p>
        </p:txBody>
      </p:sp>
    </p:spTree>
    <p:extLst>
      <p:ext uri="{BB962C8B-B14F-4D97-AF65-F5344CB8AC3E}">
        <p14:creationId xmlns:p14="http://schemas.microsoft.com/office/powerpoint/2010/main" val="178256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2</a:t>
            </a:fld>
            <a:endParaRPr lang="en-GB" dirty="0"/>
          </a:p>
        </p:txBody>
      </p:sp>
    </p:spTree>
    <p:extLst>
      <p:ext uri="{BB962C8B-B14F-4D97-AF65-F5344CB8AC3E}">
        <p14:creationId xmlns:p14="http://schemas.microsoft.com/office/powerpoint/2010/main" val="94602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3</a:t>
            </a:fld>
            <a:endParaRPr lang="en-GB" dirty="0"/>
          </a:p>
        </p:txBody>
      </p:sp>
    </p:spTree>
    <p:extLst>
      <p:ext uri="{BB962C8B-B14F-4D97-AF65-F5344CB8AC3E}">
        <p14:creationId xmlns:p14="http://schemas.microsoft.com/office/powerpoint/2010/main" val="310402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4</a:t>
            </a:fld>
            <a:endParaRPr lang="en-GB" dirty="0"/>
          </a:p>
        </p:txBody>
      </p:sp>
    </p:spTree>
    <p:extLst>
      <p:ext uri="{BB962C8B-B14F-4D97-AF65-F5344CB8AC3E}">
        <p14:creationId xmlns:p14="http://schemas.microsoft.com/office/powerpoint/2010/main" val="356332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GB" sz="12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5</a:t>
            </a:fld>
            <a:endParaRPr lang="en-GB" dirty="0"/>
          </a:p>
        </p:txBody>
      </p:sp>
    </p:spTree>
    <p:extLst>
      <p:ext uri="{BB962C8B-B14F-4D97-AF65-F5344CB8AC3E}">
        <p14:creationId xmlns:p14="http://schemas.microsoft.com/office/powerpoint/2010/main" val="1264251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6</a:t>
            </a:fld>
            <a:endParaRPr lang="en-GB" dirty="0"/>
          </a:p>
        </p:txBody>
      </p:sp>
    </p:spTree>
    <p:extLst>
      <p:ext uri="{BB962C8B-B14F-4D97-AF65-F5344CB8AC3E}">
        <p14:creationId xmlns:p14="http://schemas.microsoft.com/office/powerpoint/2010/main" val="2981053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7</a:t>
            </a:fld>
            <a:endParaRPr lang="en-GB" dirty="0"/>
          </a:p>
        </p:txBody>
      </p:sp>
    </p:spTree>
    <p:extLst>
      <p:ext uri="{BB962C8B-B14F-4D97-AF65-F5344CB8AC3E}">
        <p14:creationId xmlns:p14="http://schemas.microsoft.com/office/powerpoint/2010/main" val="233353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8</a:t>
            </a:fld>
            <a:endParaRPr lang="en-GB" dirty="0"/>
          </a:p>
        </p:txBody>
      </p:sp>
    </p:spTree>
    <p:extLst>
      <p:ext uri="{BB962C8B-B14F-4D97-AF65-F5344CB8AC3E}">
        <p14:creationId xmlns:p14="http://schemas.microsoft.com/office/powerpoint/2010/main" val="222904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24CC0C-2ADD-4A1B-AF1A-0F48E8C52D8E}" type="slidenum">
              <a:rPr lang="en-GB" smtClean="0"/>
              <a:t>9</a:t>
            </a:fld>
            <a:endParaRPr lang="en-GB" dirty="0"/>
          </a:p>
        </p:txBody>
      </p:sp>
    </p:spTree>
    <p:extLst>
      <p:ext uri="{BB962C8B-B14F-4D97-AF65-F5344CB8AC3E}">
        <p14:creationId xmlns:p14="http://schemas.microsoft.com/office/powerpoint/2010/main" val="122487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9052-47E4-401D-BEF6-C60805146E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67DF9F-1015-48D5-86BA-0C67B3935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C0E44F-2EBD-4927-B652-D5F6BE56289C}"/>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AF15D4AA-B8EB-4C87-A8E4-2D50FD2410D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7C1CE0-A363-4C07-A306-7C5EB9ADF66A}"/>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214043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7C64-96B3-4431-8D2D-586839502E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453ACE-0565-4D91-AE7E-AF7332C304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48FE00-6230-4ACB-9648-4A75EC7DBB42}"/>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120E54E3-4F18-4015-AE09-6B490B1BB52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CE1DACE-977F-4234-A26B-CD692AF53F2B}"/>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168389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3006B5-3E07-48F7-B9E9-3CB27DF7E7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37CA4A-C020-40BB-90D1-66544BF99C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436E1-C821-41E1-9E63-5D3523E2A7E7}"/>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DC8E7042-7685-4CB2-9A3B-B8EE0D0070E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FEAEAF-276E-4168-B445-ECBA768EF2F1}"/>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309333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C0479-369B-4B7A-8388-B57142534B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5C4469-DA59-486F-BC9C-4C7C57B469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C5F5B-9F45-4C5C-9392-52CEAAF555D2}"/>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01302537-DF55-4F2F-AC0E-24D4F3E8A3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B567E68-7432-4050-B103-E578BC0305BB}"/>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49835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719C-1AD8-4740-9C73-6004EBCBCD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E30CD8-3CF2-479B-80B9-7E7B927F33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BE9D4A-5765-4FF2-A9B5-89E8E8756CA3}"/>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2042F2A0-4A11-497F-9BCA-04704CCE3F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8FC46C-A9F8-43E4-84BE-0E1732A63229}"/>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92646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91FE9-F02A-4D54-AF64-2A8DBD7043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CCC8D9-5304-41CA-BBD1-B897F07F87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48E53D-3EEB-4147-A6B6-B9A470C66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8E0594-88D3-44DE-8A68-CA4437E2204C}"/>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6" name="Footer Placeholder 5">
            <a:extLst>
              <a:ext uri="{FF2B5EF4-FFF2-40B4-BE49-F238E27FC236}">
                <a16:creationId xmlns:a16="http://schemas.microsoft.com/office/drawing/2014/main" id="{5AB7CC2E-394E-47BC-89EF-D3BEC8FFF6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355585-05DD-4110-A45F-36DD21BCF1FF}"/>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2143021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283B-2610-4A60-9539-F9745ACD24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619792-5817-46DF-8F69-5AC8DBD32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E1EECA-87D1-4FBA-AFFF-FE4D9FDD5B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1E2784-FAF2-489F-970C-2D0509C07C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52FE65-EDD1-4A70-B608-EE0AB4196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F03493-147D-45C0-A29A-F851E2AC28E6}"/>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8" name="Footer Placeholder 7">
            <a:extLst>
              <a:ext uri="{FF2B5EF4-FFF2-40B4-BE49-F238E27FC236}">
                <a16:creationId xmlns:a16="http://schemas.microsoft.com/office/drawing/2014/main" id="{0EB67BFA-8CA0-4BA1-8042-A925246BAE3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16E558A-F403-4688-B701-E037115E8336}"/>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41025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7FD59-DB5E-4AC4-96A5-43DCA9CAEEE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E2BA28-1D23-46ED-AA13-4ECFC8D5D561}"/>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4" name="Footer Placeholder 3">
            <a:extLst>
              <a:ext uri="{FF2B5EF4-FFF2-40B4-BE49-F238E27FC236}">
                <a16:creationId xmlns:a16="http://schemas.microsoft.com/office/drawing/2014/main" id="{6E97D3A9-F283-4713-A0CA-B5682D438B4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51BD750-397B-40E1-A2B7-711AAD9BAF92}"/>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2947460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12F58-972A-4F0B-886A-BEE57803E03E}"/>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3" name="Footer Placeholder 2">
            <a:extLst>
              <a:ext uri="{FF2B5EF4-FFF2-40B4-BE49-F238E27FC236}">
                <a16:creationId xmlns:a16="http://schemas.microsoft.com/office/drawing/2014/main" id="{38D69592-CD92-4979-BD87-AC99857B148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867EC4C-E05B-49A0-8528-DB3A7618D492}"/>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381071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FAC6-D13A-49C8-8F5F-3B522DE43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4B35DD-50D3-4359-A7DA-DCFABD8FB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09D509-B3A1-4B72-B6F6-C8B56905A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5111DC-709E-4BF4-BE31-2CD1C4B9ABB4}"/>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6" name="Footer Placeholder 5">
            <a:extLst>
              <a:ext uri="{FF2B5EF4-FFF2-40B4-BE49-F238E27FC236}">
                <a16:creationId xmlns:a16="http://schemas.microsoft.com/office/drawing/2014/main" id="{071F7F93-1A84-4F25-8551-2A89338DF0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45B2E35-F1AC-4A98-90F2-D3AA9BCDA4D8}"/>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73764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6BEE-18E9-475A-82F1-58263EECFD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C8A9E0-58CD-4B2C-9058-3CDCC2FA3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414A32C-E1F4-4C51-8DFD-284CBCE1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7F8242-7155-473F-B707-D81CC459ECCA}"/>
              </a:ext>
            </a:extLst>
          </p:cNvPr>
          <p:cNvSpPr>
            <a:spLocks noGrp="1"/>
          </p:cNvSpPr>
          <p:nvPr>
            <p:ph type="dt" sz="half" idx="10"/>
          </p:nvPr>
        </p:nvSpPr>
        <p:spPr/>
        <p:txBody>
          <a:bodyPr/>
          <a:lstStyle/>
          <a:p>
            <a:fld id="{89F8A3B9-A424-46C9-8951-4EEF40F41DBC}" type="datetimeFigureOut">
              <a:rPr lang="en-GB" smtClean="0"/>
              <a:t>24/02/2021</a:t>
            </a:fld>
            <a:endParaRPr lang="en-GB" dirty="0"/>
          </a:p>
        </p:txBody>
      </p:sp>
      <p:sp>
        <p:nvSpPr>
          <p:cNvPr id="6" name="Footer Placeholder 5">
            <a:extLst>
              <a:ext uri="{FF2B5EF4-FFF2-40B4-BE49-F238E27FC236}">
                <a16:creationId xmlns:a16="http://schemas.microsoft.com/office/drawing/2014/main" id="{F9480F99-9827-4D87-8251-445E70CBCC7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9289C37-F3BA-47DF-AE6C-3C44D985428C}"/>
              </a:ext>
            </a:extLst>
          </p:cNvPr>
          <p:cNvSpPr>
            <a:spLocks noGrp="1"/>
          </p:cNvSpPr>
          <p:nvPr>
            <p:ph type="sldNum" sz="quarter" idx="12"/>
          </p:nvPr>
        </p:nvSpPr>
        <p:spPr/>
        <p:txBody>
          <a:bodyPr/>
          <a:lstStyle/>
          <a:p>
            <a:fld id="{34FBDC56-0293-49AE-BD5F-FC5E83637DAB}" type="slidenum">
              <a:rPr lang="en-GB" smtClean="0"/>
              <a:t>‹#›</a:t>
            </a:fld>
            <a:endParaRPr lang="en-GB" dirty="0"/>
          </a:p>
        </p:txBody>
      </p:sp>
    </p:spTree>
    <p:extLst>
      <p:ext uri="{BB962C8B-B14F-4D97-AF65-F5344CB8AC3E}">
        <p14:creationId xmlns:p14="http://schemas.microsoft.com/office/powerpoint/2010/main" val="148832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3CEEA-6FBB-41F2-B95F-C5F86C1807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0DBAF2-2F35-4298-AF7F-750EAAE603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E2297-B533-4108-96B6-709ED7CEF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8A3B9-A424-46C9-8951-4EEF40F41DBC}" type="datetimeFigureOut">
              <a:rPr lang="en-GB" smtClean="0"/>
              <a:t>24/02/2021</a:t>
            </a:fld>
            <a:endParaRPr lang="en-GB" dirty="0"/>
          </a:p>
        </p:txBody>
      </p:sp>
      <p:sp>
        <p:nvSpPr>
          <p:cNvPr id="5" name="Footer Placeholder 4">
            <a:extLst>
              <a:ext uri="{FF2B5EF4-FFF2-40B4-BE49-F238E27FC236}">
                <a16:creationId xmlns:a16="http://schemas.microsoft.com/office/drawing/2014/main" id="{832712EB-A394-45C3-B6F8-92D7A0269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6E48EC0-F32E-4BB4-834B-F07494FE7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BDC56-0293-49AE-BD5F-FC5E83637DAB}" type="slidenum">
              <a:rPr lang="en-GB" smtClean="0"/>
              <a:t>‹#›</a:t>
            </a:fld>
            <a:endParaRPr lang="en-GB" dirty="0"/>
          </a:p>
        </p:txBody>
      </p:sp>
    </p:spTree>
    <p:extLst>
      <p:ext uri="{BB962C8B-B14F-4D97-AF65-F5344CB8AC3E}">
        <p14:creationId xmlns:p14="http://schemas.microsoft.com/office/powerpoint/2010/main" val="294407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mailto:actionres@ecorys.com" TargetMode="External"/><Relationship Id="rId4" Type="http://schemas.openxmlformats.org/officeDocument/2006/relationships/hyperlink" Target="http://www.guc19.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6D43D4F-956C-4E9C-AE2E-D6107722E8B5}"/>
              </a:ext>
            </a:extLst>
          </p:cNvPr>
          <p:cNvSpPr/>
          <p:nvPr/>
        </p:nvSpPr>
        <p:spPr>
          <a:xfrm>
            <a:off x="762021" y="5660853"/>
            <a:ext cx="4379940" cy="1033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GB" sz="2600" dirty="0">
                <a:solidFill>
                  <a:schemeClr val="accent1">
                    <a:lumMod val="75000"/>
                  </a:schemeClr>
                </a:solidFill>
                <a:latin typeface="Arial" panose="020B0604020202020204" pitchFamily="34" charset="0"/>
                <a:cs typeface="Arial" panose="020B0604020202020204" pitchFamily="34" charset="0"/>
              </a:rPr>
              <a:t>02.02.21</a:t>
            </a:r>
          </a:p>
        </p:txBody>
      </p:sp>
      <p:pic>
        <p:nvPicPr>
          <p:cNvPr id="21" name="Picture 20">
            <a:extLst>
              <a:ext uri="{FF2B5EF4-FFF2-40B4-BE49-F238E27FC236}">
                <a16:creationId xmlns:a16="http://schemas.microsoft.com/office/drawing/2014/main" id="{A27DC2CF-AF3D-412E-84AA-720D979FB4D5}"/>
              </a:ext>
            </a:extLst>
          </p:cNvPr>
          <p:cNvPicPr>
            <a:picLocks noChangeAspect="1"/>
          </p:cNvPicPr>
          <p:nvPr/>
        </p:nvPicPr>
        <p:blipFill>
          <a:blip r:embed="rId3"/>
          <a:stretch>
            <a:fillRect/>
          </a:stretch>
        </p:blipFill>
        <p:spPr>
          <a:xfrm>
            <a:off x="737118" y="344708"/>
            <a:ext cx="3069456" cy="792000"/>
          </a:xfrm>
          <a:prstGeom prst="rect">
            <a:avLst/>
          </a:prstGeom>
        </p:spPr>
      </p:pic>
      <p:pic>
        <p:nvPicPr>
          <p:cNvPr id="14" name="Picture 13">
            <a:extLst>
              <a:ext uri="{FF2B5EF4-FFF2-40B4-BE49-F238E27FC236}">
                <a16:creationId xmlns:a16="http://schemas.microsoft.com/office/drawing/2014/main" id="{B9E409F3-0F18-4F6F-9DAE-5C01F9DA233F}"/>
              </a:ext>
            </a:extLst>
          </p:cNvPr>
          <p:cNvPicPr>
            <a:picLocks noChangeAspect="1"/>
          </p:cNvPicPr>
          <p:nvPr/>
        </p:nvPicPr>
        <p:blipFill>
          <a:blip r:embed="rId4"/>
          <a:stretch>
            <a:fillRect/>
          </a:stretch>
        </p:blipFill>
        <p:spPr>
          <a:xfrm>
            <a:off x="4325142" y="265513"/>
            <a:ext cx="1800000" cy="900000"/>
          </a:xfrm>
          <a:prstGeom prst="rect">
            <a:avLst/>
          </a:prstGeom>
        </p:spPr>
      </p:pic>
      <p:pic>
        <p:nvPicPr>
          <p:cNvPr id="9" name="Picture 8">
            <a:extLst>
              <a:ext uri="{FF2B5EF4-FFF2-40B4-BE49-F238E27FC236}">
                <a16:creationId xmlns:a16="http://schemas.microsoft.com/office/drawing/2014/main" id="{C56E57F0-DFD0-4ABF-B2CD-194AC0E07501}"/>
              </a:ext>
            </a:extLst>
          </p:cNvPr>
          <p:cNvPicPr>
            <a:picLocks noChangeAspect="1"/>
          </p:cNvPicPr>
          <p:nvPr/>
        </p:nvPicPr>
        <p:blipFill>
          <a:blip r:embed="rId5"/>
          <a:stretch>
            <a:fillRect/>
          </a:stretch>
        </p:blipFill>
        <p:spPr>
          <a:xfrm>
            <a:off x="0" y="524686"/>
            <a:ext cx="12192000" cy="6333314"/>
          </a:xfrm>
          <a:prstGeom prst="rect">
            <a:avLst/>
          </a:prstGeom>
        </p:spPr>
      </p:pic>
      <p:pic>
        <p:nvPicPr>
          <p:cNvPr id="11" name="Picture 10">
            <a:extLst>
              <a:ext uri="{FF2B5EF4-FFF2-40B4-BE49-F238E27FC236}">
                <a16:creationId xmlns:a16="http://schemas.microsoft.com/office/drawing/2014/main" id="{9122DE63-CB08-426C-AD15-566692A3AC17}"/>
              </a:ext>
            </a:extLst>
          </p:cNvPr>
          <p:cNvPicPr>
            <a:picLocks noChangeAspect="1"/>
          </p:cNvPicPr>
          <p:nvPr/>
        </p:nvPicPr>
        <p:blipFill>
          <a:blip r:embed="rId6"/>
          <a:stretch>
            <a:fillRect/>
          </a:stretch>
        </p:blipFill>
        <p:spPr>
          <a:xfrm>
            <a:off x="0" y="0"/>
            <a:ext cx="12192000" cy="905164"/>
          </a:xfrm>
          <a:prstGeom prst="rect">
            <a:avLst/>
          </a:prstGeom>
        </p:spPr>
      </p:pic>
      <p:sp>
        <p:nvSpPr>
          <p:cNvPr id="15" name="TextBox 14">
            <a:extLst>
              <a:ext uri="{FF2B5EF4-FFF2-40B4-BE49-F238E27FC236}">
                <a16:creationId xmlns:a16="http://schemas.microsoft.com/office/drawing/2014/main" id="{11518A66-DC57-4A20-A838-BF4CAED9D369}"/>
              </a:ext>
            </a:extLst>
          </p:cNvPr>
          <p:cNvSpPr txBox="1"/>
          <p:nvPr/>
        </p:nvSpPr>
        <p:spPr>
          <a:xfrm>
            <a:off x="5400338" y="6047293"/>
            <a:ext cx="6791661" cy="830997"/>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Project Overview 24.02.21 </a:t>
            </a:r>
          </a:p>
          <a:p>
            <a:pPr algn="ctr"/>
            <a:endParaRPr lang="en-GB" sz="2400" dirty="0">
              <a:solidFill>
                <a:schemeClr val="accent6">
                  <a:lumMod val="50000"/>
                </a:schemeClr>
              </a:solidFill>
              <a:latin typeface="Barlow ExtraBold" panose="00000900000000000000" pitchFamily="2" charset="0"/>
            </a:endParaRPr>
          </a:p>
        </p:txBody>
      </p:sp>
      <p:sp>
        <p:nvSpPr>
          <p:cNvPr id="8" name="Rectangle 7">
            <a:extLst>
              <a:ext uri="{FF2B5EF4-FFF2-40B4-BE49-F238E27FC236}">
                <a16:creationId xmlns:a16="http://schemas.microsoft.com/office/drawing/2014/main" id="{0ED4F180-83BD-482C-BCCE-3ADA0D420A10}"/>
              </a:ext>
            </a:extLst>
          </p:cNvPr>
          <p:cNvSpPr/>
          <p:nvPr/>
        </p:nvSpPr>
        <p:spPr>
          <a:xfrm>
            <a:off x="10141526" y="1171497"/>
            <a:ext cx="2050473" cy="703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#GUC19</a:t>
            </a:r>
          </a:p>
        </p:txBody>
      </p:sp>
    </p:spTree>
    <p:extLst>
      <p:ext uri="{BB962C8B-B14F-4D97-AF65-F5344CB8AC3E}">
        <p14:creationId xmlns:p14="http://schemas.microsoft.com/office/powerpoint/2010/main" val="157791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BB8140-8BD8-4473-BE39-69E3B4DB402D}"/>
              </a:ext>
            </a:extLst>
          </p:cNvPr>
          <p:cNvPicPr>
            <a:picLocks noChangeAspect="1"/>
          </p:cNvPicPr>
          <p:nvPr/>
        </p:nvPicPr>
        <p:blipFill>
          <a:blip r:embed="rId3"/>
          <a:stretch>
            <a:fillRect/>
          </a:stretch>
        </p:blipFill>
        <p:spPr>
          <a:xfrm>
            <a:off x="2895600" y="-18910"/>
            <a:ext cx="9316340" cy="6858000"/>
          </a:xfrm>
          <a:prstGeom prst="rect">
            <a:avLst/>
          </a:prstGeom>
        </p:spPr>
      </p:pic>
      <p:sp>
        <p:nvSpPr>
          <p:cNvPr id="11" name="Rectangle 10">
            <a:extLst>
              <a:ext uri="{FF2B5EF4-FFF2-40B4-BE49-F238E27FC236}">
                <a16:creationId xmlns:a16="http://schemas.microsoft.com/office/drawing/2014/main" id="{74708675-A2B6-4E6C-902A-1E0F542AD970}"/>
              </a:ext>
            </a:extLst>
          </p:cNvPr>
          <p:cNvSpPr/>
          <p:nvPr/>
        </p:nvSpPr>
        <p:spPr>
          <a:xfrm>
            <a:off x="0" y="1136073"/>
            <a:ext cx="2895600" cy="5897364"/>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2400"/>
              </a:spcAft>
            </a:pPr>
            <a:r>
              <a:rPr lang="en-GB" b="1" dirty="0">
                <a:solidFill>
                  <a:schemeClr val="tx1"/>
                </a:solidFill>
                <a:latin typeface="Arial" panose="020B0604020202020204" pitchFamily="34" charset="0"/>
                <a:cs typeface="Arial" panose="020B0604020202020204" pitchFamily="34" charset="0"/>
              </a:rPr>
              <a:t> </a:t>
            </a:r>
          </a:p>
          <a:p>
            <a:pPr algn="ctr">
              <a:spcAft>
                <a:spcPts val="1200"/>
              </a:spcAft>
            </a:pPr>
            <a:endParaRPr lang="en-GB" sz="1600" dirty="0">
              <a:solidFill>
                <a:schemeClr val="accent6">
                  <a:lumMod val="60000"/>
                  <a:lumOff val="40000"/>
                </a:schemeClr>
              </a:solidFill>
              <a:latin typeface="Arial" panose="020B0604020202020204" pitchFamily="34" charset="0"/>
              <a:cs typeface="Arial" panose="020B0604020202020204" pitchFamily="34" charset="0"/>
            </a:endParaRPr>
          </a:p>
          <a:p>
            <a:pPr algn="ctr">
              <a:spcAft>
                <a:spcPts val="1200"/>
              </a:spcAft>
            </a:pPr>
            <a:endParaRPr lang="en-GB" sz="1600" b="1" dirty="0">
              <a:solidFill>
                <a:schemeClr val="accent6">
                  <a:lumMod val="75000"/>
                </a:schemeClr>
              </a:solidFill>
              <a:latin typeface="Arial" panose="020B0604020202020204" pitchFamily="34" charset="0"/>
              <a:cs typeface="Arial" panose="020B0604020202020204" pitchFamily="34" charset="0"/>
            </a:endParaRPr>
          </a:p>
          <a:p>
            <a:pPr algn="ctr">
              <a:spcAft>
                <a:spcPts val="1200"/>
              </a:spcAft>
            </a:pPr>
            <a:r>
              <a:rPr lang="en-GB" sz="2000" b="1" dirty="0">
                <a:solidFill>
                  <a:schemeClr val="accent6">
                    <a:lumMod val="75000"/>
                  </a:schemeClr>
                </a:solidFill>
                <a:latin typeface="Arial" panose="020B0604020202020204" pitchFamily="34" charset="0"/>
                <a:cs typeface="Arial" panose="020B0604020202020204" pitchFamily="34" charset="0"/>
              </a:rPr>
              <a:t>Website:</a:t>
            </a:r>
          </a:p>
          <a:p>
            <a:pPr algn="ctr">
              <a:spcAft>
                <a:spcPts val="3000"/>
              </a:spcAft>
            </a:pPr>
            <a:r>
              <a:rPr lang="en-GB" sz="2000" dirty="0">
                <a:solidFill>
                  <a:schemeClr val="accent6">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www.guc19.com</a:t>
            </a:r>
            <a:endParaRPr lang="en-GB" sz="2000" dirty="0">
              <a:solidFill>
                <a:schemeClr val="accent6">
                  <a:lumMod val="75000"/>
                </a:schemeClr>
              </a:solidFill>
              <a:latin typeface="Arial" panose="020B0604020202020204" pitchFamily="34" charset="0"/>
              <a:cs typeface="Arial" panose="020B0604020202020204" pitchFamily="34" charset="0"/>
            </a:endParaRPr>
          </a:p>
          <a:p>
            <a:pPr algn="ctr">
              <a:spcAft>
                <a:spcPts val="1200"/>
              </a:spcAft>
            </a:pPr>
            <a:r>
              <a:rPr lang="en-GB" sz="2000" b="1" dirty="0">
                <a:solidFill>
                  <a:schemeClr val="accent6">
                    <a:lumMod val="75000"/>
                  </a:schemeClr>
                </a:solidFill>
                <a:latin typeface="Arial" panose="020B0604020202020204" pitchFamily="34" charset="0"/>
                <a:cs typeface="Arial" panose="020B0604020202020204" pitchFamily="34" charset="0"/>
              </a:rPr>
              <a:t>Contact us:</a:t>
            </a:r>
          </a:p>
          <a:p>
            <a:pPr algn="ctr">
              <a:spcAft>
                <a:spcPts val="3000"/>
              </a:spcAft>
            </a:pPr>
            <a:r>
              <a:rPr lang="en-GB" sz="2000" dirty="0">
                <a:solidFill>
                  <a:schemeClr val="accent6">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actionres@ecorys.com</a:t>
            </a:r>
            <a:r>
              <a:rPr lang="en-GB" sz="2000" dirty="0">
                <a:solidFill>
                  <a:schemeClr val="accent6">
                    <a:lumMod val="75000"/>
                  </a:schemeClr>
                </a:solidFill>
                <a:latin typeface="Arial" panose="020B0604020202020204" pitchFamily="34" charset="0"/>
                <a:cs typeface="Arial" panose="020B0604020202020204" pitchFamily="34" charset="0"/>
              </a:rPr>
              <a:t> </a:t>
            </a:r>
          </a:p>
          <a:p>
            <a:pPr algn="ctr">
              <a:spcAft>
                <a:spcPts val="1200"/>
              </a:spcAft>
            </a:pPr>
            <a:r>
              <a:rPr lang="en-GB" sz="2000" b="1" dirty="0">
                <a:solidFill>
                  <a:schemeClr val="accent6">
                    <a:lumMod val="75000"/>
                  </a:schemeClr>
                </a:solidFill>
                <a:latin typeface="Arial" panose="020B0604020202020204" pitchFamily="34" charset="0"/>
                <a:cs typeface="Arial" panose="020B0604020202020204" pitchFamily="34" charset="0"/>
              </a:rPr>
              <a:t>Social media:</a:t>
            </a:r>
          </a:p>
          <a:p>
            <a:pPr algn="ctr">
              <a:spcAft>
                <a:spcPts val="1200"/>
              </a:spcAft>
            </a:pPr>
            <a:r>
              <a:rPr lang="en-GB" sz="2000" dirty="0">
                <a:solidFill>
                  <a:schemeClr val="accent6">
                    <a:lumMod val="75000"/>
                  </a:schemeClr>
                </a:solidFill>
                <a:latin typeface="Arial" panose="020B0604020202020204" pitchFamily="34" charset="0"/>
                <a:cs typeface="Arial" panose="020B0604020202020204" pitchFamily="34" charset="0"/>
              </a:rPr>
              <a:t>#GUC19 </a:t>
            </a:r>
          </a:p>
          <a:p>
            <a:pPr algn="ctr">
              <a:spcAft>
                <a:spcPts val="1200"/>
              </a:spcAft>
            </a:pPr>
            <a:endParaRPr lang="en-GB" sz="2000" dirty="0">
              <a:solidFill>
                <a:schemeClr val="accent6">
                  <a:lumMod val="75000"/>
                </a:schemeClr>
              </a:solidFill>
              <a:latin typeface="Arial" panose="020B0604020202020204" pitchFamily="34" charset="0"/>
              <a:cs typeface="Arial" panose="020B0604020202020204" pitchFamily="34" charset="0"/>
            </a:endParaRPr>
          </a:p>
          <a:p>
            <a:pPr algn="ctr">
              <a:spcAft>
                <a:spcPts val="1200"/>
              </a:spcAft>
            </a:pPr>
            <a:endParaRPr lang="en-GB" sz="1600" dirty="0">
              <a:solidFill>
                <a:schemeClr val="accent6">
                  <a:lumMod val="75000"/>
                </a:schemeClr>
              </a:solidFill>
              <a:latin typeface="Arial" panose="020B0604020202020204" pitchFamily="34" charset="0"/>
              <a:cs typeface="Arial" panose="020B0604020202020204" pitchFamily="34" charset="0"/>
            </a:endParaRPr>
          </a:p>
          <a:p>
            <a:pPr algn="ctr">
              <a:spcAft>
                <a:spcPts val="2400"/>
              </a:spcAft>
            </a:pPr>
            <a:endParaRPr lang="en-GB" sz="1600" dirty="0">
              <a:solidFill>
                <a:schemeClr val="tx1"/>
              </a:solidFill>
              <a:latin typeface="Arial" panose="020B0604020202020204" pitchFamily="34" charset="0"/>
              <a:cs typeface="Arial" panose="020B0604020202020204" pitchFamily="34" charset="0"/>
            </a:endParaRPr>
          </a:p>
          <a:p>
            <a:pPr algn="ctr">
              <a:spcAft>
                <a:spcPts val="2400"/>
              </a:spcAft>
            </a:pPr>
            <a:endParaRPr lang="en-GB" sz="1600" dirty="0">
              <a:solidFill>
                <a:schemeClr val="tx1"/>
              </a:solidFill>
              <a:latin typeface="Arial" panose="020B0604020202020204" pitchFamily="34" charset="0"/>
              <a:cs typeface="Arial" panose="020B0604020202020204" pitchFamily="34" charset="0"/>
            </a:endParaRPr>
          </a:p>
          <a:p>
            <a:pPr algn="ctr">
              <a:spcAft>
                <a:spcPts val="2400"/>
              </a:spcAft>
            </a:pPr>
            <a:endParaRPr lang="en-GB" sz="1600" dirty="0">
              <a:solidFill>
                <a:schemeClr val="tx1"/>
              </a:solidFill>
              <a:latin typeface="Arial" panose="020B0604020202020204" pitchFamily="34" charset="0"/>
              <a:cs typeface="Arial" panose="020B0604020202020204" pitchFamily="34" charset="0"/>
            </a:endParaRPr>
          </a:p>
          <a:p>
            <a:pPr algn="ctr">
              <a:spcAft>
                <a:spcPts val="2400"/>
              </a:spcAft>
            </a:pPr>
            <a:endParaRPr lang="en-GB" sz="1600" dirty="0">
              <a:solidFill>
                <a:schemeClr val="tx1"/>
              </a:solidFill>
              <a:latin typeface="Arial" panose="020B0604020202020204" pitchFamily="34" charset="0"/>
              <a:cs typeface="Arial" panose="020B0604020202020204" pitchFamily="34" charset="0"/>
            </a:endParaRPr>
          </a:p>
          <a:p>
            <a:pPr marL="342900" indent="-342900" algn="ctr">
              <a:spcAft>
                <a:spcPts val="2400"/>
              </a:spcAft>
              <a:buFont typeface="Wingdings" panose="05000000000000000000" pitchFamily="2" charset="2"/>
              <a:buChar char="ü"/>
            </a:pPr>
            <a:endParaRPr lang="en-GB" sz="1600" dirty="0">
              <a:solidFill>
                <a:schemeClr val="tx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6475345-1AD9-4675-8550-D3F47E5BBC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699" y="249866"/>
            <a:ext cx="2143072" cy="595423"/>
          </a:xfrm>
          <a:prstGeom prst="rect">
            <a:avLst/>
          </a:prstGeom>
        </p:spPr>
      </p:pic>
      <p:pic>
        <p:nvPicPr>
          <p:cNvPr id="13" name="Picture 12">
            <a:extLst>
              <a:ext uri="{FF2B5EF4-FFF2-40B4-BE49-F238E27FC236}">
                <a16:creationId xmlns:a16="http://schemas.microsoft.com/office/drawing/2014/main" id="{5D067114-8BCC-413A-A4AF-3B3EE14C0019}"/>
              </a:ext>
            </a:extLst>
          </p:cNvPr>
          <p:cNvPicPr>
            <a:picLocks noChangeAspect="1"/>
          </p:cNvPicPr>
          <p:nvPr/>
        </p:nvPicPr>
        <p:blipFill>
          <a:blip r:embed="rId7"/>
          <a:stretch>
            <a:fillRect/>
          </a:stretch>
        </p:blipFill>
        <p:spPr>
          <a:xfrm>
            <a:off x="2895600" y="0"/>
            <a:ext cx="9004614" cy="531629"/>
          </a:xfrm>
          <a:prstGeom prst="rect">
            <a:avLst/>
          </a:prstGeom>
        </p:spPr>
      </p:pic>
      <p:pic>
        <p:nvPicPr>
          <p:cNvPr id="16" name="Picture 15">
            <a:extLst>
              <a:ext uri="{FF2B5EF4-FFF2-40B4-BE49-F238E27FC236}">
                <a16:creationId xmlns:a16="http://schemas.microsoft.com/office/drawing/2014/main" id="{67A78287-5B9E-405E-AA4D-1D0C65619B7F}"/>
              </a:ext>
            </a:extLst>
          </p:cNvPr>
          <p:cNvPicPr>
            <a:picLocks noChangeAspect="1"/>
          </p:cNvPicPr>
          <p:nvPr/>
        </p:nvPicPr>
        <p:blipFill>
          <a:blip r:embed="rId8"/>
          <a:stretch>
            <a:fillRect/>
          </a:stretch>
        </p:blipFill>
        <p:spPr>
          <a:xfrm>
            <a:off x="4796282" y="67954"/>
            <a:ext cx="5514975" cy="542925"/>
          </a:xfrm>
          <a:prstGeom prst="rect">
            <a:avLst/>
          </a:prstGeom>
        </p:spPr>
      </p:pic>
    </p:spTree>
    <p:extLst>
      <p:ext uri="{BB962C8B-B14F-4D97-AF65-F5344CB8AC3E}">
        <p14:creationId xmlns:p14="http://schemas.microsoft.com/office/powerpoint/2010/main" val="320648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FB4E0-D2C5-4CAC-AEBE-F7D3D4855489}"/>
              </a:ext>
            </a:extLst>
          </p:cNvPr>
          <p:cNvPicPr>
            <a:picLocks noChangeAspect="1"/>
          </p:cNvPicPr>
          <p:nvPr/>
        </p:nvPicPr>
        <p:blipFill>
          <a:blip r:embed="rId3"/>
          <a:stretch>
            <a:fillRect/>
          </a:stretch>
        </p:blipFill>
        <p:spPr>
          <a:xfrm>
            <a:off x="0" y="0"/>
            <a:ext cx="12192000" cy="3802201"/>
          </a:xfrm>
          <a:prstGeom prst="rect">
            <a:avLst/>
          </a:prstGeom>
        </p:spPr>
      </p:pic>
      <p:sp>
        <p:nvSpPr>
          <p:cNvPr id="14" name="Rectangle 13">
            <a:extLst>
              <a:ext uri="{FF2B5EF4-FFF2-40B4-BE49-F238E27FC236}">
                <a16:creationId xmlns:a16="http://schemas.microsoft.com/office/drawing/2014/main" id="{647A5024-DD67-437B-A0C7-6B4FBEF906D0}"/>
              </a:ext>
            </a:extLst>
          </p:cNvPr>
          <p:cNvSpPr/>
          <p:nvPr/>
        </p:nvSpPr>
        <p:spPr>
          <a:xfrm>
            <a:off x="0" y="1095153"/>
            <a:ext cx="12192000" cy="5656521"/>
          </a:xfrm>
          <a:prstGeom prst="rect">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4643DCCA-56FC-4A5E-A589-5DB069F7F8B4}"/>
              </a:ext>
            </a:extLst>
          </p:cNvPr>
          <p:cNvSpPr/>
          <p:nvPr/>
        </p:nvSpPr>
        <p:spPr>
          <a:xfrm>
            <a:off x="446049" y="1412238"/>
            <a:ext cx="4616602" cy="4950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2B8570"/>
                </a:solidFill>
                <a:latin typeface="Arial" panose="020B0604020202020204" pitchFamily="34" charset="0"/>
                <a:cs typeface="Arial" panose="020B0604020202020204" pitchFamily="34" charset="0"/>
              </a:rPr>
              <a:t>To understand how young people are experiencing and responding to the Covid-19 crisis, and to make suggestions for how to promote young people’s wellbeing and rights during and after the pandemic.</a:t>
            </a:r>
          </a:p>
          <a:p>
            <a:endParaRPr lang="en-GB" sz="2000" dirty="0">
              <a:solidFill>
                <a:srgbClr val="2B8570"/>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60B7917F-B18F-4FC5-BFE3-5B5DB715B10C}"/>
              </a:ext>
            </a:extLst>
          </p:cNvPr>
          <p:cNvPicPr>
            <a:picLocks noChangeAspect="1"/>
          </p:cNvPicPr>
          <p:nvPr/>
        </p:nvPicPr>
        <p:blipFill>
          <a:blip r:embed="rId4"/>
          <a:stretch>
            <a:fillRect/>
          </a:stretch>
        </p:blipFill>
        <p:spPr>
          <a:xfrm>
            <a:off x="5062651" y="1429497"/>
            <a:ext cx="6601522" cy="4950071"/>
          </a:xfrm>
          <a:prstGeom prst="rect">
            <a:avLst/>
          </a:prstGeom>
        </p:spPr>
      </p:pic>
      <p:sp>
        <p:nvSpPr>
          <p:cNvPr id="19" name="Rectangle 18">
            <a:extLst>
              <a:ext uri="{FF2B5EF4-FFF2-40B4-BE49-F238E27FC236}">
                <a16:creationId xmlns:a16="http://schemas.microsoft.com/office/drawing/2014/main" id="{505D4C96-752A-444E-96DE-F8B05196BDD2}"/>
              </a:ext>
            </a:extLst>
          </p:cNvPr>
          <p:cNvSpPr/>
          <p:nvPr/>
        </p:nvSpPr>
        <p:spPr>
          <a:xfrm>
            <a:off x="5062651" y="1403365"/>
            <a:ext cx="6601522" cy="4950071"/>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mj-lt"/>
              <a:buAutoNum type="alphaLcParenR"/>
            </a:pPr>
            <a:r>
              <a:rPr lang="en-GB" dirty="0">
                <a:solidFill>
                  <a:schemeClr val="bg1"/>
                </a:solidFill>
                <a:latin typeface="Arial" panose="020B0604020202020204" pitchFamily="34" charset="0"/>
                <a:cs typeface="Arial" panose="020B0604020202020204" pitchFamily="34" charset="0"/>
              </a:rPr>
              <a:t>How is the crisis affecting young people’s everyday lives and those around them, and how are they responding?</a:t>
            </a:r>
          </a:p>
          <a:p>
            <a:pPr marL="342900" indent="-342900">
              <a:spcAft>
                <a:spcPts val="1800"/>
              </a:spcAft>
              <a:buFont typeface="+mj-lt"/>
              <a:buAutoNum type="alphaLcParenR"/>
            </a:pPr>
            <a:r>
              <a:rPr lang="en-GB" dirty="0">
                <a:solidFill>
                  <a:schemeClr val="bg1"/>
                </a:solidFill>
                <a:latin typeface="Arial" panose="020B0604020202020204" pitchFamily="34" charset="0"/>
                <a:cs typeface="Arial" panose="020B0604020202020204" pitchFamily="34" charset="0"/>
              </a:rPr>
              <a:t>What do young people think about the attitudes, values, and behaviours of others, and the positive and negative consequences of the Covid-19 crisis for society?</a:t>
            </a:r>
          </a:p>
          <a:p>
            <a:pPr marL="342900" indent="-342900">
              <a:spcAft>
                <a:spcPts val="1800"/>
              </a:spcAft>
              <a:buFont typeface="+mj-lt"/>
              <a:buAutoNum type="alphaLcParenR"/>
            </a:pPr>
            <a:r>
              <a:rPr lang="en-GB" dirty="0">
                <a:solidFill>
                  <a:schemeClr val="bg1"/>
                </a:solidFill>
                <a:latin typeface="Arial" panose="020B0604020202020204" pitchFamily="34" charset="0"/>
                <a:cs typeface="Arial" panose="020B0604020202020204" pitchFamily="34" charset="0"/>
              </a:rPr>
              <a:t>What are young people’s perspectives about how the crisis is being managed, and the measures that are put in place?</a:t>
            </a:r>
          </a:p>
          <a:p>
            <a:pPr marL="342900" indent="-342900">
              <a:spcAft>
                <a:spcPts val="1800"/>
              </a:spcAft>
              <a:buFont typeface="+mj-lt"/>
              <a:buAutoNum type="alphaLcParenR"/>
            </a:pPr>
            <a:r>
              <a:rPr lang="en-GB" dirty="0">
                <a:solidFill>
                  <a:schemeClr val="bg1"/>
                </a:solidFill>
                <a:latin typeface="Arial" panose="020B0604020202020204" pitchFamily="34" charset="0"/>
                <a:cs typeface="Arial" panose="020B0604020202020204" pitchFamily="34" charset="0"/>
              </a:rPr>
              <a:t>To what extent are young people’s needs and circumstances being taken into account, and what is their actual and potential contribution as active citizens?</a:t>
            </a:r>
          </a:p>
          <a:p>
            <a:pPr marL="342900" indent="-342900">
              <a:spcAft>
                <a:spcPts val="1400"/>
              </a:spcAft>
              <a:buFont typeface="+mj-lt"/>
              <a:buAutoNum type="alphaLcParenR"/>
            </a:pPr>
            <a:r>
              <a:rPr lang="en-GB" dirty="0">
                <a:solidFill>
                  <a:schemeClr val="bg1"/>
                </a:solidFill>
                <a:latin typeface="Arial" panose="020B0604020202020204" pitchFamily="34" charset="0"/>
                <a:cs typeface="Arial" panose="020B0604020202020204" pitchFamily="34" charset="0"/>
              </a:rPr>
              <a:t>What do young people perceive as the priorities for rebuilding society, and what actions are needed to safeguard young people’s rights in the future?</a:t>
            </a:r>
          </a:p>
        </p:txBody>
      </p:sp>
    </p:spTree>
    <p:extLst>
      <p:ext uri="{BB962C8B-B14F-4D97-AF65-F5344CB8AC3E}">
        <p14:creationId xmlns:p14="http://schemas.microsoft.com/office/powerpoint/2010/main" val="311760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B2EA26-0EFB-4293-A542-90F7FC9B7BA3}"/>
              </a:ext>
            </a:extLst>
          </p:cNvPr>
          <p:cNvSpPr/>
          <p:nvPr/>
        </p:nvSpPr>
        <p:spPr>
          <a:xfrm>
            <a:off x="3971428" y="5135526"/>
            <a:ext cx="7653600" cy="13772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Seven countries</a:t>
            </a:r>
            <a:r>
              <a:rPr lang="en-GB" dirty="0">
                <a:solidFill>
                  <a:schemeClr val="tx1"/>
                </a:solidFill>
                <a:latin typeface="Arial" panose="020B0604020202020204" pitchFamily="34" charset="0"/>
                <a:cs typeface="Arial" panose="020B0604020202020204" pitchFamily="34" charset="0"/>
              </a:rPr>
              <a:t>: UK four nations (England, Scotland, Wales and Northern Ireland), Lebanon, Italy and Singapore. Taking into account: geography, political economy, child rights, and Covid-19 response. </a:t>
            </a:r>
          </a:p>
        </p:txBody>
      </p:sp>
      <p:sp>
        <p:nvSpPr>
          <p:cNvPr id="16" name="Rectangle 15">
            <a:extLst>
              <a:ext uri="{FF2B5EF4-FFF2-40B4-BE49-F238E27FC236}">
                <a16:creationId xmlns:a16="http://schemas.microsoft.com/office/drawing/2014/main" id="{AF3050AA-03D2-4B7B-8B31-362DA9A428CD}"/>
              </a:ext>
            </a:extLst>
          </p:cNvPr>
          <p:cNvSpPr/>
          <p:nvPr/>
        </p:nvSpPr>
        <p:spPr>
          <a:xfrm>
            <a:off x="409990" y="1814700"/>
            <a:ext cx="3375847" cy="46980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latin typeface="Arial" panose="020B0604020202020204" pitchFamily="34" charset="0"/>
              <a:cs typeface="Arial" panose="020B0604020202020204" pitchFamily="34" charset="0"/>
            </a:endParaRPr>
          </a:p>
          <a:p>
            <a:pPr marL="285750" indent="-285750">
              <a:spcBef>
                <a:spcPts val="600"/>
              </a:spcBef>
              <a:spcAft>
                <a:spcPts val="24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70 action researchers</a:t>
            </a:r>
            <a:r>
              <a:rPr lang="en-GB" dirty="0">
                <a:solidFill>
                  <a:schemeClr val="tx1"/>
                </a:solidFill>
                <a:latin typeface="Arial" panose="020B0604020202020204" pitchFamily="34" charset="0"/>
                <a:cs typeface="Arial" panose="020B0604020202020204" pitchFamily="34" charset="0"/>
              </a:rPr>
              <a:t>, ten young people per country.</a:t>
            </a:r>
          </a:p>
          <a:p>
            <a:pPr marL="285750" indent="-285750">
              <a:spcAft>
                <a:spcPts val="24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14-18 year olds </a:t>
            </a:r>
            <a:r>
              <a:rPr lang="en-GB" dirty="0">
                <a:solidFill>
                  <a:schemeClr val="tx1"/>
                </a:solidFill>
                <a:latin typeface="Arial" panose="020B0604020202020204" pitchFamily="34" charset="0"/>
                <a:cs typeface="Arial" panose="020B0604020202020204" pitchFamily="34" charset="0"/>
              </a:rPr>
              <a:t>in diverse personal circumstances; motivation to participate. </a:t>
            </a:r>
          </a:p>
          <a:p>
            <a:pPr marL="285750" indent="-285750">
              <a:spcAft>
                <a:spcPts val="1800"/>
              </a:spcAft>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Explicit focus on </a:t>
            </a:r>
            <a:r>
              <a:rPr lang="en-GB" b="1" dirty="0">
                <a:solidFill>
                  <a:schemeClr val="tx1"/>
                </a:solidFill>
                <a:latin typeface="Arial" panose="020B0604020202020204" pitchFamily="34" charset="0"/>
                <a:cs typeface="Arial" panose="020B0604020202020204" pitchFamily="34" charset="0"/>
              </a:rPr>
              <a:t>young people experiencing adversity </a:t>
            </a:r>
            <a:r>
              <a:rPr lang="en-GB" dirty="0">
                <a:solidFill>
                  <a:schemeClr val="tx1"/>
                </a:solidFill>
                <a:latin typeface="Arial" panose="020B0604020202020204" pitchFamily="34" charset="0"/>
                <a:cs typeface="Arial" panose="020B0604020202020204" pitchFamily="34" charset="0"/>
              </a:rPr>
              <a:t>during the crisis: LGBTQ+, BA young carers, young people with long-term medical conditions.   </a:t>
            </a:r>
          </a:p>
          <a:p>
            <a:pPr marL="285750" indent="-285750">
              <a:spcAft>
                <a:spcPts val="1800"/>
              </a:spcAf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B6C45578-6725-4A6F-B6DC-953F9DD8EB49}"/>
              </a:ext>
            </a:extLst>
          </p:cNvPr>
          <p:cNvPicPr>
            <a:picLocks noChangeAspect="1"/>
          </p:cNvPicPr>
          <p:nvPr/>
        </p:nvPicPr>
        <p:blipFill>
          <a:blip r:embed="rId3"/>
          <a:stretch>
            <a:fillRect/>
          </a:stretch>
        </p:blipFill>
        <p:spPr>
          <a:xfrm>
            <a:off x="3971425" y="1814700"/>
            <a:ext cx="7652647" cy="3127385"/>
          </a:xfrm>
          <a:prstGeom prst="rect">
            <a:avLst/>
          </a:prstGeom>
        </p:spPr>
      </p:pic>
      <p:pic>
        <p:nvPicPr>
          <p:cNvPr id="3" name="Picture 2">
            <a:extLst>
              <a:ext uri="{FF2B5EF4-FFF2-40B4-BE49-F238E27FC236}">
                <a16:creationId xmlns:a16="http://schemas.microsoft.com/office/drawing/2014/main" id="{B6D3B232-EC27-4663-A623-A79E51C3D9BE}"/>
              </a:ext>
            </a:extLst>
          </p:cNvPr>
          <p:cNvPicPr>
            <a:picLocks noChangeAspect="1"/>
          </p:cNvPicPr>
          <p:nvPr/>
        </p:nvPicPr>
        <p:blipFill>
          <a:blip r:embed="rId4"/>
          <a:stretch>
            <a:fillRect/>
          </a:stretch>
        </p:blipFill>
        <p:spPr>
          <a:xfrm>
            <a:off x="0" y="-1"/>
            <a:ext cx="12192000" cy="1814701"/>
          </a:xfrm>
          <a:prstGeom prst="rect">
            <a:avLst/>
          </a:prstGeom>
        </p:spPr>
      </p:pic>
      <p:sp>
        <p:nvSpPr>
          <p:cNvPr id="10" name="Rectangle 9">
            <a:extLst>
              <a:ext uri="{FF2B5EF4-FFF2-40B4-BE49-F238E27FC236}">
                <a16:creationId xmlns:a16="http://schemas.microsoft.com/office/drawing/2014/main" id="{C5E67D6B-2DC2-49A2-B4E4-3158463B0D53}"/>
              </a:ext>
            </a:extLst>
          </p:cNvPr>
          <p:cNvSpPr/>
          <p:nvPr/>
        </p:nvSpPr>
        <p:spPr>
          <a:xfrm>
            <a:off x="332491" y="387471"/>
            <a:ext cx="10950944"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Study scope and target groups  </a:t>
            </a:r>
          </a:p>
        </p:txBody>
      </p:sp>
      <p:sp>
        <p:nvSpPr>
          <p:cNvPr id="12" name="Rectangle 11">
            <a:extLst>
              <a:ext uri="{FF2B5EF4-FFF2-40B4-BE49-F238E27FC236}">
                <a16:creationId xmlns:a16="http://schemas.microsoft.com/office/drawing/2014/main" id="{3F0B5067-0E3C-4838-A615-42A2C1020ECA}"/>
              </a:ext>
            </a:extLst>
          </p:cNvPr>
          <p:cNvSpPr/>
          <p:nvPr/>
        </p:nvSpPr>
        <p:spPr>
          <a:xfrm>
            <a:off x="3971425" y="1307805"/>
            <a:ext cx="7653601" cy="506895"/>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00"/>
              </a:spcAft>
            </a:pPr>
            <a:r>
              <a:rPr lang="en-GB" sz="2200" b="1" dirty="0">
                <a:solidFill>
                  <a:schemeClr val="bg1"/>
                </a:solidFill>
                <a:latin typeface="Arial" panose="020B0604020202020204" pitchFamily="34" charset="0"/>
                <a:cs typeface="Arial" panose="020B0604020202020204" pitchFamily="34" charset="0"/>
              </a:rPr>
              <a:t>Country selection </a:t>
            </a:r>
          </a:p>
        </p:txBody>
      </p:sp>
      <p:sp>
        <p:nvSpPr>
          <p:cNvPr id="14" name="Rectangle 13">
            <a:extLst>
              <a:ext uri="{FF2B5EF4-FFF2-40B4-BE49-F238E27FC236}">
                <a16:creationId xmlns:a16="http://schemas.microsoft.com/office/drawing/2014/main" id="{29E2830F-9ED2-437A-AB87-BFB7F5440D60}"/>
              </a:ext>
            </a:extLst>
          </p:cNvPr>
          <p:cNvSpPr/>
          <p:nvPr/>
        </p:nvSpPr>
        <p:spPr>
          <a:xfrm>
            <a:off x="409990" y="1307805"/>
            <a:ext cx="3375847" cy="506895"/>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2400"/>
              </a:spcAft>
            </a:pPr>
            <a:r>
              <a:rPr lang="en-GB" sz="2200" b="1" dirty="0">
                <a:solidFill>
                  <a:schemeClr val="bg1"/>
                </a:solidFill>
                <a:latin typeface="Arial" panose="020B0604020202020204" pitchFamily="34" charset="0"/>
                <a:cs typeface="Arial" panose="020B0604020202020204" pitchFamily="34" charset="0"/>
              </a:rPr>
              <a:t>Participant selection</a:t>
            </a:r>
          </a:p>
        </p:txBody>
      </p:sp>
    </p:spTree>
    <p:extLst>
      <p:ext uri="{BB962C8B-B14F-4D97-AF65-F5344CB8AC3E}">
        <p14:creationId xmlns:p14="http://schemas.microsoft.com/office/powerpoint/2010/main" val="214634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6696615-1950-4F44-9AC7-C2A368835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9525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5289790-8A12-4C83-9AAD-A37590240D54}"/>
              </a:ext>
            </a:extLst>
          </p:cNvPr>
          <p:cNvSpPr/>
          <p:nvPr/>
        </p:nvSpPr>
        <p:spPr>
          <a:xfrm>
            <a:off x="531628" y="569166"/>
            <a:ext cx="7028121" cy="56823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0"/>
              </a:spcAft>
            </a:pPr>
            <a:r>
              <a:rPr lang="en-GB" sz="2800" b="1" dirty="0">
                <a:solidFill>
                  <a:schemeClr val="tx1"/>
                </a:solidFill>
                <a:latin typeface="Arial" panose="020B0604020202020204" pitchFamily="34" charset="0"/>
                <a:cs typeface="Arial" panose="020B0604020202020204" pitchFamily="34" charset="0"/>
              </a:rPr>
              <a:t>Participatory Action Research (PAR)</a:t>
            </a:r>
          </a:p>
          <a:p>
            <a:pPr>
              <a:spcAft>
                <a:spcPts val="1800"/>
              </a:spcAft>
            </a:pPr>
            <a:r>
              <a:rPr lang="en-GB" sz="2600" dirty="0">
                <a:solidFill>
                  <a:schemeClr val="tx1"/>
                </a:solidFill>
                <a:latin typeface="Arial" panose="020B0604020202020204" pitchFamily="34" charset="0"/>
                <a:cs typeface="Arial" panose="020B0604020202020204" pitchFamily="34" charset="0"/>
              </a:rPr>
              <a:t>“An ongoing process of individuals researching their own situation, learning from experience, reflecting on the significance of this experiences with others, and using this to articulate their ideas and recommendations for future decision-making and action.” </a:t>
            </a:r>
          </a:p>
          <a:p>
            <a:pPr algn="r">
              <a:spcAft>
                <a:spcPts val="1800"/>
              </a:spcAft>
            </a:pPr>
            <a:r>
              <a:rPr lang="en-GB" sz="2600" dirty="0">
                <a:solidFill>
                  <a:schemeClr val="tx1"/>
                </a:solidFill>
                <a:latin typeface="Arial" panose="020B0604020202020204" pitchFamily="34" charset="0"/>
                <a:cs typeface="Arial" panose="020B0604020202020204" pitchFamily="34" charset="0"/>
              </a:rPr>
              <a:t>(Percy-Smith, 2021)  </a:t>
            </a:r>
          </a:p>
        </p:txBody>
      </p:sp>
    </p:spTree>
    <p:extLst>
      <p:ext uri="{BB962C8B-B14F-4D97-AF65-F5344CB8AC3E}">
        <p14:creationId xmlns:p14="http://schemas.microsoft.com/office/powerpoint/2010/main" val="225172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2F3A52-1DE8-4C8F-96BF-5B1AEB4F04A7}"/>
              </a:ext>
            </a:extLst>
          </p:cNvPr>
          <p:cNvPicPr>
            <a:picLocks noChangeAspect="1"/>
          </p:cNvPicPr>
          <p:nvPr/>
        </p:nvPicPr>
        <p:blipFill>
          <a:blip r:embed="rId3"/>
          <a:stretch>
            <a:fillRect/>
          </a:stretch>
        </p:blipFill>
        <p:spPr>
          <a:xfrm>
            <a:off x="0" y="0"/>
            <a:ext cx="12192000" cy="1765004"/>
          </a:xfrm>
          <a:prstGeom prst="rect">
            <a:avLst/>
          </a:prstGeom>
        </p:spPr>
      </p:pic>
      <p:sp>
        <p:nvSpPr>
          <p:cNvPr id="12" name="Rectangle 11">
            <a:extLst>
              <a:ext uri="{FF2B5EF4-FFF2-40B4-BE49-F238E27FC236}">
                <a16:creationId xmlns:a16="http://schemas.microsoft.com/office/drawing/2014/main" id="{47A32818-C972-4109-9CDA-D6190E5AA362}"/>
              </a:ext>
            </a:extLst>
          </p:cNvPr>
          <p:cNvSpPr/>
          <p:nvPr/>
        </p:nvSpPr>
        <p:spPr>
          <a:xfrm>
            <a:off x="288730" y="558897"/>
            <a:ext cx="10950944" cy="829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Putting it into practice</a:t>
            </a:r>
          </a:p>
        </p:txBody>
      </p:sp>
      <p:sp>
        <p:nvSpPr>
          <p:cNvPr id="13" name="Rectangle 12">
            <a:extLst>
              <a:ext uri="{FF2B5EF4-FFF2-40B4-BE49-F238E27FC236}">
                <a16:creationId xmlns:a16="http://schemas.microsoft.com/office/drawing/2014/main" id="{18B15626-D4BF-4515-9B38-12E76573F6AB}"/>
              </a:ext>
            </a:extLst>
          </p:cNvPr>
          <p:cNvSpPr/>
          <p:nvPr/>
        </p:nvSpPr>
        <p:spPr>
          <a:xfrm>
            <a:off x="0" y="1388334"/>
            <a:ext cx="12192000" cy="892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endParaRPr lang="en-GB"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C502CAF-2F5E-433B-9307-F67AC7F3DD6C}"/>
              </a:ext>
            </a:extLst>
          </p:cNvPr>
          <p:cNvSpPr/>
          <p:nvPr/>
        </p:nvSpPr>
        <p:spPr>
          <a:xfrm>
            <a:off x="288730" y="1616344"/>
            <a:ext cx="6579902" cy="4784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GB" b="1" dirty="0">
                <a:solidFill>
                  <a:schemeClr val="tx1"/>
                </a:solidFill>
                <a:latin typeface="Arial" panose="020B0604020202020204" pitchFamily="34" charset="0"/>
                <a:cs typeface="Arial" panose="020B0604020202020204" pitchFamily="34" charset="0"/>
              </a:rPr>
              <a:t>Young people working in virtual panels, supported by an adult researcher; three cycles of PAR over 18 months.  </a:t>
            </a: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a:p>
            <a:pPr>
              <a:spcAft>
                <a:spcPts val="1800"/>
              </a:spcAft>
            </a:pPr>
            <a:endParaRPr lang="en-GB"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153CAB62-233E-4B26-B49A-0E984A23C81E}"/>
              </a:ext>
            </a:extLst>
          </p:cNvPr>
          <p:cNvSpPr/>
          <p:nvPr/>
        </p:nvSpPr>
        <p:spPr>
          <a:xfrm>
            <a:off x="7060017" y="1616344"/>
            <a:ext cx="4747558" cy="4784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8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Youth-led elements </a:t>
            </a:r>
            <a:r>
              <a:rPr lang="en-GB" dirty="0">
                <a:solidFill>
                  <a:schemeClr val="tx1"/>
                </a:solidFill>
                <a:latin typeface="Arial" panose="020B0604020202020204" pitchFamily="34" charset="0"/>
                <a:cs typeface="Arial" panose="020B0604020202020204" pitchFamily="34" charset="0"/>
              </a:rPr>
              <a:t>- observation, diaries, vlogs, surveys, semi-structured interviews, media and documentary analysis, conducted through: </a:t>
            </a:r>
          </a:p>
          <a:p>
            <a:pPr marL="800100" lvl="1" indent="-342900">
              <a:buFont typeface="+mj-lt"/>
              <a:buAutoNum type="alphaLcParenR"/>
            </a:pPr>
            <a:r>
              <a:rPr lang="en-GB" dirty="0">
                <a:solidFill>
                  <a:schemeClr val="tx1"/>
                </a:solidFill>
                <a:latin typeface="Arial" panose="020B0604020202020204" pitchFamily="34" charset="0"/>
                <a:cs typeface="Arial" panose="020B0604020202020204" pitchFamily="34" charset="0"/>
              </a:rPr>
              <a:t>individual action research inquiry</a:t>
            </a:r>
          </a:p>
          <a:p>
            <a:pPr marL="800100" lvl="1" indent="-342900">
              <a:buFont typeface="+mj-lt"/>
              <a:buAutoNum type="alphaLcParenR"/>
            </a:pPr>
            <a:r>
              <a:rPr lang="en-GB" dirty="0">
                <a:solidFill>
                  <a:schemeClr val="tx1"/>
                </a:solidFill>
                <a:latin typeface="Arial" panose="020B0604020202020204" pitchFamily="34" charset="0"/>
                <a:cs typeface="Arial" panose="020B0604020202020204" pitchFamily="34" charset="0"/>
              </a:rPr>
              <a:t>activities within panels / groups, and </a:t>
            </a:r>
          </a:p>
          <a:p>
            <a:pPr marL="800100" lvl="1" indent="-342900">
              <a:spcAft>
                <a:spcPts val="1800"/>
              </a:spcAft>
              <a:buFont typeface="+mj-lt"/>
              <a:buAutoNum type="alphaLcParenR"/>
            </a:pPr>
            <a:r>
              <a:rPr lang="en-GB" dirty="0">
                <a:solidFill>
                  <a:schemeClr val="tx1"/>
                </a:solidFill>
                <a:latin typeface="Arial" panose="020B0604020202020204" pitchFamily="34" charset="0"/>
                <a:cs typeface="Arial" panose="020B0604020202020204" pitchFamily="34" charset="0"/>
              </a:rPr>
              <a:t>collective dialogue between groups </a:t>
            </a:r>
          </a:p>
          <a:p>
            <a:pPr marL="342900" indent="-342900">
              <a:spcAft>
                <a:spcPts val="18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Adult-led elements </a:t>
            </a:r>
            <a:r>
              <a:rPr lang="en-GB" dirty="0">
                <a:solidFill>
                  <a:schemeClr val="tx1"/>
                </a:solidFill>
                <a:latin typeface="Arial" panose="020B0604020202020204" pitchFamily="34" charset="0"/>
                <a:cs typeface="Arial" panose="020B0604020202020204" pitchFamily="34" charset="0"/>
              </a:rPr>
              <a:t>- one-to-one interviews, guidance and PAR toolkit. </a:t>
            </a:r>
          </a:p>
          <a:p>
            <a:pPr marL="342900" indent="-342900">
              <a:spcAft>
                <a:spcPts val="1800"/>
              </a:spcAft>
              <a:buFont typeface="Arial" panose="020B0604020202020204" pitchFamily="34" charset="0"/>
              <a:buChar char="•"/>
            </a:pPr>
            <a:r>
              <a:rPr lang="en-GB" b="1" dirty="0">
                <a:solidFill>
                  <a:schemeClr val="tx1"/>
                </a:solidFill>
                <a:latin typeface="Arial" panose="020B0604020202020204" pitchFamily="34" charset="0"/>
                <a:cs typeface="Arial" panose="020B0604020202020204" pitchFamily="34" charset="0"/>
              </a:rPr>
              <a:t>Ongoing inter-generational collaboration </a:t>
            </a:r>
            <a:r>
              <a:rPr lang="en-GB" dirty="0">
                <a:solidFill>
                  <a:schemeClr val="tx1"/>
                </a:solidFill>
                <a:latin typeface="Arial" panose="020B0604020202020204" pitchFamily="34" charset="0"/>
                <a:cs typeface="Arial" panose="020B0604020202020204" pitchFamily="34" charset="0"/>
              </a:rPr>
              <a:t>–</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joint</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sense-making, analysis and interpretation. </a:t>
            </a:r>
          </a:p>
        </p:txBody>
      </p:sp>
      <p:sp>
        <p:nvSpPr>
          <p:cNvPr id="30" name="Rectangle 29">
            <a:extLst>
              <a:ext uri="{FF2B5EF4-FFF2-40B4-BE49-F238E27FC236}">
                <a16:creationId xmlns:a16="http://schemas.microsoft.com/office/drawing/2014/main" id="{43D209F5-B626-4F1D-B49C-8F8A7102B88C}"/>
              </a:ext>
            </a:extLst>
          </p:cNvPr>
          <p:cNvSpPr/>
          <p:nvPr/>
        </p:nvSpPr>
        <p:spPr>
          <a:xfrm>
            <a:off x="754905" y="2703024"/>
            <a:ext cx="2420110" cy="89241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Cycle 1: </a:t>
            </a:r>
          </a:p>
          <a:p>
            <a:pPr algn="ctr"/>
            <a:r>
              <a:rPr lang="en-GB" sz="1600" dirty="0">
                <a:latin typeface="Arial" panose="020B0604020202020204" pitchFamily="34" charset="0"/>
                <a:cs typeface="Arial" panose="020B0604020202020204" pitchFamily="34" charset="0"/>
              </a:rPr>
              <a:t>April – Nov 2020 </a:t>
            </a:r>
          </a:p>
          <a:p>
            <a:pPr algn="ctr"/>
            <a:endParaRPr lang="en-GB" sz="1600" dirty="0">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4F8A83CC-6121-4E05-8577-B05FA38D0F8A}"/>
              </a:ext>
            </a:extLst>
          </p:cNvPr>
          <p:cNvSpPr/>
          <p:nvPr/>
        </p:nvSpPr>
        <p:spPr>
          <a:xfrm>
            <a:off x="757147" y="3992375"/>
            <a:ext cx="2417867" cy="89241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Cycle 2: </a:t>
            </a:r>
          </a:p>
          <a:p>
            <a:pPr algn="ctr"/>
            <a:r>
              <a:rPr lang="en-GB" sz="1600" dirty="0">
                <a:latin typeface="Arial" panose="020B0604020202020204" pitchFamily="34" charset="0"/>
                <a:cs typeface="Arial" panose="020B0604020202020204" pitchFamily="34" charset="0"/>
              </a:rPr>
              <a:t>Dec 2020 – May 2021</a:t>
            </a:r>
          </a:p>
          <a:p>
            <a:pPr algn="ctr"/>
            <a:endParaRPr lang="en-GB" sz="1600"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129C27A-8669-4FF5-A7E8-0D4D202701C1}"/>
              </a:ext>
            </a:extLst>
          </p:cNvPr>
          <p:cNvSpPr/>
          <p:nvPr/>
        </p:nvSpPr>
        <p:spPr>
          <a:xfrm>
            <a:off x="754912" y="5184688"/>
            <a:ext cx="2417867" cy="89241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Cycle 3: </a:t>
            </a:r>
          </a:p>
          <a:p>
            <a:pPr algn="ctr"/>
            <a:r>
              <a:rPr lang="en-GB" sz="1600" dirty="0">
                <a:latin typeface="Arial" panose="020B0604020202020204" pitchFamily="34" charset="0"/>
                <a:cs typeface="Arial" panose="020B0604020202020204" pitchFamily="34" charset="0"/>
              </a:rPr>
              <a:t>June – Sept 2021</a:t>
            </a:r>
          </a:p>
        </p:txBody>
      </p:sp>
      <p:sp>
        <p:nvSpPr>
          <p:cNvPr id="41" name="Arrow: Curved Down 40">
            <a:extLst>
              <a:ext uri="{FF2B5EF4-FFF2-40B4-BE49-F238E27FC236}">
                <a16:creationId xmlns:a16="http://schemas.microsoft.com/office/drawing/2014/main" id="{06A501AF-FCA9-458B-A949-DDF79C64B7EB}"/>
              </a:ext>
            </a:extLst>
          </p:cNvPr>
          <p:cNvSpPr/>
          <p:nvPr/>
        </p:nvSpPr>
        <p:spPr>
          <a:xfrm>
            <a:off x="901533" y="2497863"/>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Arrow: Curved Down 41">
            <a:extLst>
              <a:ext uri="{FF2B5EF4-FFF2-40B4-BE49-F238E27FC236}">
                <a16:creationId xmlns:a16="http://schemas.microsoft.com/office/drawing/2014/main" id="{80C273C3-DF16-4012-9358-1305058711E7}"/>
              </a:ext>
            </a:extLst>
          </p:cNvPr>
          <p:cNvSpPr/>
          <p:nvPr/>
        </p:nvSpPr>
        <p:spPr>
          <a:xfrm rot="10800000">
            <a:off x="901533" y="3298313"/>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urved Down 42">
            <a:extLst>
              <a:ext uri="{FF2B5EF4-FFF2-40B4-BE49-F238E27FC236}">
                <a16:creationId xmlns:a16="http://schemas.microsoft.com/office/drawing/2014/main" id="{0773E842-2277-4E52-956F-A71F77CCD134}"/>
              </a:ext>
            </a:extLst>
          </p:cNvPr>
          <p:cNvSpPr/>
          <p:nvPr/>
        </p:nvSpPr>
        <p:spPr>
          <a:xfrm>
            <a:off x="901533" y="3790252"/>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urved Down 43">
            <a:extLst>
              <a:ext uri="{FF2B5EF4-FFF2-40B4-BE49-F238E27FC236}">
                <a16:creationId xmlns:a16="http://schemas.microsoft.com/office/drawing/2014/main" id="{62132B0B-0AF8-4ED3-AB2D-34F13DBDE69B}"/>
              </a:ext>
            </a:extLst>
          </p:cNvPr>
          <p:cNvSpPr/>
          <p:nvPr/>
        </p:nvSpPr>
        <p:spPr>
          <a:xfrm rot="10800000">
            <a:off x="878130" y="4576456"/>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Arrow: Curved Down 44">
            <a:extLst>
              <a:ext uri="{FF2B5EF4-FFF2-40B4-BE49-F238E27FC236}">
                <a16:creationId xmlns:a16="http://schemas.microsoft.com/office/drawing/2014/main" id="{BBFD1543-A5E0-4AF6-80E1-6A55F7CF26FA}"/>
              </a:ext>
            </a:extLst>
          </p:cNvPr>
          <p:cNvSpPr/>
          <p:nvPr/>
        </p:nvSpPr>
        <p:spPr>
          <a:xfrm>
            <a:off x="903767" y="5082640"/>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Arrow: Curved Down 45">
            <a:extLst>
              <a:ext uri="{FF2B5EF4-FFF2-40B4-BE49-F238E27FC236}">
                <a16:creationId xmlns:a16="http://schemas.microsoft.com/office/drawing/2014/main" id="{35DEF3CB-B84E-4C0D-907B-E63A99F7CA70}"/>
              </a:ext>
            </a:extLst>
          </p:cNvPr>
          <p:cNvSpPr/>
          <p:nvPr/>
        </p:nvSpPr>
        <p:spPr>
          <a:xfrm rot="10800000">
            <a:off x="878130" y="5883090"/>
            <a:ext cx="2171430" cy="416013"/>
          </a:xfrm>
          <a:prstGeom prst="curvedDown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Rectangle 46">
            <a:extLst>
              <a:ext uri="{FF2B5EF4-FFF2-40B4-BE49-F238E27FC236}">
                <a16:creationId xmlns:a16="http://schemas.microsoft.com/office/drawing/2014/main" id="{674E53D9-A5FD-41EB-B3FA-9C2129204ED6}"/>
              </a:ext>
            </a:extLst>
          </p:cNvPr>
          <p:cNvSpPr/>
          <p:nvPr/>
        </p:nvSpPr>
        <p:spPr>
          <a:xfrm>
            <a:off x="3175014" y="2703024"/>
            <a:ext cx="3317716" cy="89241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Covering 1</a:t>
            </a:r>
            <a:r>
              <a:rPr lang="en-GB" sz="1400" baseline="30000" dirty="0">
                <a:solidFill>
                  <a:schemeClr val="tx1"/>
                </a:solidFill>
                <a:latin typeface="Arial" panose="020B0604020202020204" pitchFamily="34" charset="0"/>
                <a:cs typeface="Arial" panose="020B0604020202020204" pitchFamily="34" charset="0"/>
              </a:rPr>
              <a:t>st</a:t>
            </a:r>
            <a:r>
              <a:rPr lang="en-GB" sz="1400" dirty="0">
                <a:solidFill>
                  <a:schemeClr val="tx1"/>
                </a:solidFill>
                <a:latin typeface="Arial" panose="020B0604020202020204" pitchFamily="34" charset="0"/>
                <a:cs typeface="Arial" panose="020B0604020202020204" pitchFamily="34" charset="0"/>
              </a:rPr>
              <a:t> lockdown period.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Focus: establishing the research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Outputs: first published report </a:t>
            </a:r>
          </a:p>
        </p:txBody>
      </p:sp>
      <p:sp>
        <p:nvSpPr>
          <p:cNvPr id="48" name="Rectangle 47">
            <a:extLst>
              <a:ext uri="{FF2B5EF4-FFF2-40B4-BE49-F238E27FC236}">
                <a16:creationId xmlns:a16="http://schemas.microsoft.com/office/drawing/2014/main" id="{A0B2C23F-4EF5-4091-B894-3A89B2E699BA}"/>
              </a:ext>
            </a:extLst>
          </p:cNvPr>
          <p:cNvSpPr/>
          <p:nvPr/>
        </p:nvSpPr>
        <p:spPr>
          <a:xfrm>
            <a:off x="3175014" y="3992375"/>
            <a:ext cx="3317715" cy="89241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Covering 2</a:t>
            </a:r>
            <a:r>
              <a:rPr lang="en-GB" sz="1400" baseline="30000" dirty="0">
                <a:solidFill>
                  <a:schemeClr val="tx1"/>
                </a:solidFill>
                <a:latin typeface="Arial" panose="020B0604020202020204" pitchFamily="34" charset="0"/>
                <a:cs typeface="Arial" panose="020B0604020202020204" pitchFamily="34" charset="0"/>
              </a:rPr>
              <a:t>nd</a:t>
            </a:r>
            <a:r>
              <a:rPr lang="en-GB" sz="1400" dirty="0">
                <a:solidFill>
                  <a:schemeClr val="tx1"/>
                </a:solidFill>
                <a:latin typeface="Arial" panose="020B0604020202020204" pitchFamily="34" charset="0"/>
                <a:cs typeface="Arial" panose="020B0604020202020204" pitchFamily="34" charset="0"/>
              </a:rPr>
              <a:t> lockdown, vaccination.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Focus: research into action.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Outputs: reporting on group work. </a:t>
            </a:r>
          </a:p>
        </p:txBody>
      </p:sp>
      <p:sp>
        <p:nvSpPr>
          <p:cNvPr id="49" name="Rectangle 48">
            <a:extLst>
              <a:ext uri="{FF2B5EF4-FFF2-40B4-BE49-F238E27FC236}">
                <a16:creationId xmlns:a16="http://schemas.microsoft.com/office/drawing/2014/main" id="{496AEF29-19F5-4E0C-B272-BB33A6E4E06C}"/>
              </a:ext>
            </a:extLst>
          </p:cNvPr>
          <p:cNvSpPr/>
          <p:nvPr/>
        </p:nvSpPr>
        <p:spPr>
          <a:xfrm>
            <a:off x="3175015" y="5184688"/>
            <a:ext cx="3317714" cy="89241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Longer term recovery planning.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Focus: final recommendations. </a:t>
            </a:r>
          </a:p>
          <a:p>
            <a:pPr marL="285750" indent="-285750">
              <a:buFont typeface="Arial" panose="020B0604020202020204" pitchFamily="34" charset="0"/>
              <a:buChar char="•"/>
            </a:pPr>
            <a:r>
              <a:rPr lang="en-GB" sz="1400" dirty="0">
                <a:solidFill>
                  <a:schemeClr val="tx1"/>
                </a:solidFill>
                <a:latin typeface="Arial" panose="020B0604020202020204" pitchFamily="34" charset="0"/>
                <a:cs typeface="Arial" panose="020B0604020202020204" pitchFamily="34" charset="0"/>
              </a:rPr>
              <a:t>Outputs: final published report.</a:t>
            </a:r>
          </a:p>
        </p:txBody>
      </p:sp>
    </p:spTree>
    <p:extLst>
      <p:ext uri="{BB962C8B-B14F-4D97-AF65-F5344CB8AC3E}">
        <p14:creationId xmlns:p14="http://schemas.microsoft.com/office/powerpoint/2010/main" val="24065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70CBFD-8CEE-49B0-B26D-60B7BDF23390}"/>
              </a:ext>
            </a:extLst>
          </p:cNvPr>
          <p:cNvPicPr>
            <a:picLocks noChangeAspect="1"/>
          </p:cNvPicPr>
          <p:nvPr/>
        </p:nvPicPr>
        <p:blipFill>
          <a:blip r:embed="rId3"/>
          <a:stretch>
            <a:fillRect/>
          </a:stretch>
        </p:blipFill>
        <p:spPr>
          <a:xfrm>
            <a:off x="0" y="1"/>
            <a:ext cx="12192000" cy="1184391"/>
          </a:xfrm>
          <a:prstGeom prst="rect">
            <a:avLst/>
          </a:prstGeom>
        </p:spPr>
      </p:pic>
      <p:pic>
        <p:nvPicPr>
          <p:cNvPr id="7" name="Picture 6">
            <a:extLst>
              <a:ext uri="{FF2B5EF4-FFF2-40B4-BE49-F238E27FC236}">
                <a16:creationId xmlns:a16="http://schemas.microsoft.com/office/drawing/2014/main" id="{5E6D1414-3694-41A4-B448-E68C004E8F00}"/>
              </a:ext>
            </a:extLst>
          </p:cNvPr>
          <p:cNvPicPr>
            <a:picLocks/>
          </p:cNvPicPr>
          <p:nvPr/>
        </p:nvPicPr>
        <p:blipFill>
          <a:blip r:embed="rId4"/>
          <a:stretch>
            <a:fillRect/>
          </a:stretch>
        </p:blipFill>
        <p:spPr>
          <a:xfrm>
            <a:off x="448060" y="1478799"/>
            <a:ext cx="3117600" cy="4392000"/>
          </a:xfrm>
          <a:prstGeom prst="rect">
            <a:avLst/>
          </a:prstGeom>
          <a:ln w="12700">
            <a:solidFill>
              <a:schemeClr val="bg1"/>
            </a:solidFill>
          </a:ln>
        </p:spPr>
      </p:pic>
      <p:pic>
        <p:nvPicPr>
          <p:cNvPr id="12" name="Picture 11">
            <a:extLst>
              <a:ext uri="{FF2B5EF4-FFF2-40B4-BE49-F238E27FC236}">
                <a16:creationId xmlns:a16="http://schemas.microsoft.com/office/drawing/2014/main" id="{1F6D65C9-6512-4467-AA5F-622F582720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598" y="1478799"/>
            <a:ext cx="3546488" cy="2324641"/>
          </a:xfrm>
          <a:prstGeom prst="rect">
            <a:avLst/>
          </a:prstGeom>
          <a:noFill/>
          <a:ln w="12700">
            <a:solidFill>
              <a:schemeClr val="bg1"/>
            </a:solidFill>
          </a:ln>
        </p:spPr>
      </p:pic>
      <p:pic>
        <p:nvPicPr>
          <p:cNvPr id="13" name="Picture 12">
            <a:extLst>
              <a:ext uri="{FF2B5EF4-FFF2-40B4-BE49-F238E27FC236}">
                <a16:creationId xmlns:a16="http://schemas.microsoft.com/office/drawing/2014/main" id="{DB61003B-A391-47E4-B558-82B9AF192470}"/>
              </a:ext>
            </a:extLst>
          </p:cNvPr>
          <p:cNvPicPr>
            <a:picLocks noChangeAspect="1"/>
          </p:cNvPicPr>
          <p:nvPr/>
        </p:nvPicPr>
        <p:blipFill>
          <a:blip r:embed="rId6"/>
          <a:stretch>
            <a:fillRect/>
          </a:stretch>
        </p:blipFill>
        <p:spPr>
          <a:xfrm>
            <a:off x="3919339" y="1478799"/>
            <a:ext cx="3118580" cy="4392000"/>
          </a:xfrm>
          <a:prstGeom prst="rect">
            <a:avLst/>
          </a:prstGeom>
          <a:ln w="12700">
            <a:solidFill>
              <a:schemeClr val="bg1"/>
            </a:solidFill>
          </a:ln>
        </p:spPr>
      </p:pic>
      <p:pic>
        <p:nvPicPr>
          <p:cNvPr id="28" name="Picture 27">
            <a:extLst>
              <a:ext uri="{FF2B5EF4-FFF2-40B4-BE49-F238E27FC236}">
                <a16:creationId xmlns:a16="http://schemas.microsoft.com/office/drawing/2014/main" id="{A702A265-48DD-439F-A2EA-9B26EBF48880}"/>
              </a:ext>
            </a:extLst>
          </p:cNvPr>
          <p:cNvPicPr>
            <a:picLocks noChangeAspect="1"/>
          </p:cNvPicPr>
          <p:nvPr/>
        </p:nvPicPr>
        <p:blipFill>
          <a:blip r:embed="rId7"/>
          <a:stretch>
            <a:fillRect/>
          </a:stretch>
        </p:blipFill>
        <p:spPr>
          <a:xfrm>
            <a:off x="7391598" y="3935894"/>
            <a:ext cx="4269502" cy="2241391"/>
          </a:xfrm>
          <a:prstGeom prst="rect">
            <a:avLst/>
          </a:prstGeom>
          <a:ln w="12700">
            <a:solidFill>
              <a:schemeClr val="bg1"/>
            </a:solidFill>
          </a:ln>
        </p:spPr>
      </p:pic>
      <p:sp>
        <p:nvSpPr>
          <p:cNvPr id="32" name="Rectangle 31">
            <a:extLst>
              <a:ext uri="{FF2B5EF4-FFF2-40B4-BE49-F238E27FC236}">
                <a16:creationId xmlns:a16="http://schemas.microsoft.com/office/drawing/2014/main" id="{D88EB1B8-178D-4988-80F0-AF39D86D1F81}"/>
              </a:ext>
            </a:extLst>
          </p:cNvPr>
          <p:cNvSpPr/>
          <p:nvPr/>
        </p:nvSpPr>
        <p:spPr>
          <a:xfrm>
            <a:off x="448060" y="284588"/>
            <a:ext cx="8282701"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Outputs so far…</a:t>
            </a:r>
          </a:p>
        </p:txBody>
      </p:sp>
      <p:pic>
        <p:nvPicPr>
          <p:cNvPr id="34" name="Picture 33">
            <a:extLst>
              <a:ext uri="{FF2B5EF4-FFF2-40B4-BE49-F238E27FC236}">
                <a16:creationId xmlns:a16="http://schemas.microsoft.com/office/drawing/2014/main" id="{D54BF5D6-D85F-4498-9D59-8A8DBB7B5847}"/>
              </a:ext>
            </a:extLst>
          </p:cNvPr>
          <p:cNvPicPr>
            <a:picLocks noChangeAspect="1"/>
          </p:cNvPicPr>
          <p:nvPr/>
        </p:nvPicPr>
        <p:blipFill>
          <a:blip r:embed="rId8"/>
          <a:stretch>
            <a:fillRect/>
          </a:stretch>
        </p:blipFill>
        <p:spPr>
          <a:xfrm>
            <a:off x="8202170" y="207423"/>
            <a:ext cx="3626830" cy="651600"/>
          </a:xfrm>
          <a:prstGeom prst="rect">
            <a:avLst/>
          </a:prstGeom>
        </p:spPr>
      </p:pic>
    </p:spTree>
    <p:extLst>
      <p:ext uri="{BB962C8B-B14F-4D97-AF65-F5344CB8AC3E}">
        <p14:creationId xmlns:p14="http://schemas.microsoft.com/office/powerpoint/2010/main" val="245156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32EB348E-38D8-4CC3-9969-269ED4A490D1}"/>
              </a:ext>
            </a:extLst>
          </p:cNvPr>
          <p:cNvPicPr>
            <a:picLocks noChangeAspect="1"/>
          </p:cNvPicPr>
          <p:nvPr/>
        </p:nvPicPr>
        <p:blipFill rotWithShape="1">
          <a:blip r:embed="rId3"/>
          <a:srcRect l="11172" r="26260" b="-1"/>
          <a:stretch/>
        </p:blipFill>
        <p:spPr>
          <a:xfrm>
            <a:off x="3523488" y="10"/>
            <a:ext cx="8668512" cy="6857990"/>
          </a:xfrm>
          <a:prstGeom prst="rect">
            <a:avLst/>
          </a:prstGeom>
        </p:spPr>
      </p:pic>
      <p:sp>
        <p:nvSpPr>
          <p:cNvPr id="29" name="Rectangle 28">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3" name="Rectangle 32">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9CD3300-2FE8-4588-8E44-C1A51C31C10D}"/>
              </a:ext>
            </a:extLst>
          </p:cNvPr>
          <p:cNvPicPr>
            <a:picLocks noChangeAspect="1"/>
          </p:cNvPicPr>
          <p:nvPr/>
        </p:nvPicPr>
        <p:blipFill>
          <a:blip r:embed="rId4"/>
          <a:stretch>
            <a:fillRect/>
          </a:stretch>
        </p:blipFill>
        <p:spPr>
          <a:xfrm>
            <a:off x="0" y="0"/>
            <a:ext cx="12191998" cy="1117907"/>
          </a:xfrm>
          <a:prstGeom prst="rect">
            <a:avLst/>
          </a:prstGeom>
        </p:spPr>
      </p:pic>
      <p:sp>
        <p:nvSpPr>
          <p:cNvPr id="32" name="Rectangle 31">
            <a:extLst>
              <a:ext uri="{FF2B5EF4-FFF2-40B4-BE49-F238E27FC236}">
                <a16:creationId xmlns:a16="http://schemas.microsoft.com/office/drawing/2014/main" id="{B500CDAB-76CF-4966-BD9D-9736D4EFF724}"/>
              </a:ext>
            </a:extLst>
          </p:cNvPr>
          <p:cNvSpPr/>
          <p:nvPr/>
        </p:nvSpPr>
        <p:spPr>
          <a:xfrm>
            <a:off x="424815" y="285382"/>
            <a:ext cx="6244914"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Key themes and findings 1 </a:t>
            </a:r>
          </a:p>
        </p:txBody>
      </p:sp>
      <p:pic>
        <p:nvPicPr>
          <p:cNvPr id="11" name="Picture 10">
            <a:extLst>
              <a:ext uri="{FF2B5EF4-FFF2-40B4-BE49-F238E27FC236}">
                <a16:creationId xmlns:a16="http://schemas.microsoft.com/office/drawing/2014/main" id="{D0AEDA42-9078-43EE-B4A2-C2FC9A281F5A}"/>
              </a:ext>
            </a:extLst>
          </p:cNvPr>
          <p:cNvPicPr>
            <a:picLocks noChangeAspect="1"/>
          </p:cNvPicPr>
          <p:nvPr/>
        </p:nvPicPr>
        <p:blipFill>
          <a:blip r:embed="rId5"/>
          <a:stretch>
            <a:fillRect/>
          </a:stretch>
        </p:blipFill>
        <p:spPr>
          <a:xfrm>
            <a:off x="8158886" y="191673"/>
            <a:ext cx="3852379" cy="612000"/>
          </a:xfrm>
          <a:prstGeom prst="rect">
            <a:avLst/>
          </a:prstGeom>
        </p:spPr>
      </p:pic>
      <p:sp>
        <p:nvSpPr>
          <p:cNvPr id="35" name="Rectangle 34">
            <a:extLst>
              <a:ext uri="{FF2B5EF4-FFF2-40B4-BE49-F238E27FC236}">
                <a16:creationId xmlns:a16="http://schemas.microsoft.com/office/drawing/2014/main" id="{5F8FCF85-3F39-4F79-AB39-77CDC67B2DCC}"/>
              </a:ext>
            </a:extLst>
          </p:cNvPr>
          <p:cNvSpPr/>
          <p:nvPr/>
        </p:nvSpPr>
        <p:spPr>
          <a:xfrm>
            <a:off x="424815" y="1361825"/>
            <a:ext cx="11039270" cy="49500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Mixed emotions and outcomes </a:t>
            </a:r>
            <a:r>
              <a:rPr lang="en-GB" sz="2000" dirty="0">
                <a:solidFill>
                  <a:schemeClr val="tx1"/>
                </a:solidFill>
                <a:latin typeface="Arial" panose="020B0604020202020204" pitchFamily="34" charset="0"/>
                <a:cs typeface="Arial" panose="020B0604020202020204" pitchFamily="34" charset="0"/>
              </a:rPr>
              <a:t>– a sense of anger and frustration at the social injustices that played out through the Covid-19 pandemic, and in the shortcomings in how the crisis was handled globally and nationally. But also unexpected positives: self-awareness and self-care, closeness with family members, and re-awakened social and political engagement.</a:t>
            </a:r>
          </a:p>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Polarising effects of the COVID-19 crisis </a:t>
            </a:r>
            <a:r>
              <a:rPr lang="en-GB" sz="2000" dirty="0">
                <a:solidFill>
                  <a:schemeClr val="tx1"/>
                </a:solidFill>
                <a:latin typeface="Arial" panose="020B0604020202020204" pitchFamily="34" charset="0"/>
                <a:cs typeface="Arial" panose="020B0604020202020204" pitchFamily="34" charset="0"/>
              </a:rPr>
              <a:t>– what for some was a period of self-reflection and re-connecting, was isolating and traumatic for others. For young people with pre-existing mental health problems, trauma, facing stigma (e.g. LGBTQ+) and / or family conflict, the lockdown was immensely challenging and exacerbated the issues they faced. </a:t>
            </a:r>
          </a:p>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Untapped potential of social media and online platforms </a:t>
            </a:r>
            <a:r>
              <a:rPr lang="en-GB" sz="2000" dirty="0">
                <a:solidFill>
                  <a:schemeClr val="tx1"/>
                </a:solidFill>
                <a:latin typeface="Arial" panose="020B0604020202020204" pitchFamily="34" charset="0"/>
                <a:cs typeface="Arial" panose="020B0604020202020204" pitchFamily="34" charset="0"/>
              </a:rPr>
              <a:t>– maintaining contact with peers and family, initiating new networks and friendship groups, triangulating news and information about the pandemic and global events, and taking social action. But with a cautionary note regarding heightened exposure to online risks and harms during this period. </a:t>
            </a:r>
          </a:p>
        </p:txBody>
      </p:sp>
    </p:spTree>
    <p:extLst>
      <p:ext uri="{BB962C8B-B14F-4D97-AF65-F5344CB8AC3E}">
        <p14:creationId xmlns:p14="http://schemas.microsoft.com/office/powerpoint/2010/main" val="222717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320010-88E6-4B06-A26F-042631B8C107}"/>
              </a:ext>
            </a:extLst>
          </p:cNvPr>
          <p:cNvPicPr>
            <a:picLocks noChangeAspect="1"/>
          </p:cNvPicPr>
          <p:nvPr/>
        </p:nvPicPr>
        <p:blipFill>
          <a:blip r:embed="rId3"/>
          <a:stretch>
            <a:fillRect/>
          </a:stretch>
        </p:blipFill>
        <p:spPr>
          <a:xfrm>
            <a:off x="5035826" y="0"/>
            <a:ext cx="7156174" cy="6858000"/>
          </a:xfrm>
          <a:prstGeom prst="rect">
            <a:avLst/>
          </a:prstGeom>
        </p:spPr>
      </p:pic>
      <p:pic>
        <p:nvPicPr>
          <p:cNvPr id="7" name="Picture 6">
            <a:extLst>
              <a:ext uri="{FF2B5EF4-FFF2-40B4-BE49-F238E27FC236}">
                <a16:creationId xmlns:a16="http://schemas.microsoft.com/office/drawing/2014/main" id="{4A9C21CC-7080-46C6-A9A3-7B391419846C}"/>
              </a:ext>
            </a:extLst>
          </p:cNvPr>
          <p:cNvPicPr>
            <a:picLocks noChangeAspect="1"/>
          </p:cNvPicPr>
          <p:nvPr/>
        </p:nvPicPr>
        <p:blipFill>
          <a:blip r:embed="rId4"/>
          <a:stretch>
            <a:fillRect/>
          </a:stretch>
        </p:blipFill>
        <p:spPr>
          <a:xfrm>
            <a:off x="0" y="0"/>
            <a:ext cx="12192000" cy="1244009"/>
          </a:xfrm>
          <a:prstGeom prst="rect">
            <a:avLst/>
          </a:prstGeom>
        </p:spPr>
      </p:pic>
      <p:sp>
        <p:nvSpPr>
          <p:cNvPr id="8" name="Rectangle 7">
            <a:extLst>
              <a:ext uri="{FF2B5EF4-FFF2-40B4-BE49-F238E27FC236}">
                <a16:creationId xmlns:a16="http://schemas.microsoft.com/office/drawing/2014/main" id="{7C9C91B4-11B9-42B6-978E-2E4067C499FD}"/>
              </a:ext>
            </a:extLst>
          </p:cNvPr>
          <p:cNvSpPr/>
          <p:nvPr/>
        </p:nvSpPr>
        <p:spPr>
          <a:xfrm>
            <a:off x="0" y="1022501"/>
            <a:ext cx="12192000" cy="5835498"/>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D3EFF1AD-F7E6-4BD4-B1EE-83AC4A292EC5}"/>
              </a:ext>
            </a:extLst>
          </p:cNvPr>
          <p:cNvSpPr/>
          <p:nvPr/>
        </p:nvSpPr>
        <p:spPr>
          <a:xfrm>
            <a:off x="424815" y="1412433"/>
            <a:ext cx="11048103" cy="4959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System shocks and capacity </a:t>
            </a:r>
            <a:r>
              <a:rPr lang="en-GB" sz="2000" dirty="0">
                <a:solidFill>
                  <a:schemeClr val="tx1"/>
                </a:solidFill>
                <a:latin typeface="Arial" panose="020B0604020202020204" pitchFamily="34" charset="0"/>
                <a:cs typeface="Arial" panose="020B0604020202020204" pitchFamily="34" charset="0"/>
              </a:rPr>
              <a:t>-</a:t>
            </a:r>
            <a:r>
              <a:rPr lang="en-GB" sz="2000" b="1" dirty="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 while young people understood the need to deprioritise routine professional contacts during a public health emergency, the pace and scale of social distancing measures left many cut-off from support. The shift online had mixed success. Young people identified a common priority to scale-up mental health support, post-Covid.  </a:t>
            </a:r>
          </a:p>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Education at the epicentre</a:t>
            </a:r>
            <a:r>
              <a:rPr lang="en-GB" sz="2000" dirty="0">
                <a:solidFill>
                  <a:schemeClr val="tx1"/>
                </a:solidFill>
                <a:latin typeface="Arial" panose="020B0604020202020204" pitchFamily="34" charset="0"/>
                <a:cs typeface="Arial" panose="020B0604020202020204" pitchFamily="34" charset="0"/>
              </a:rPr>
              <a:t> - irrespective of national education systems, young people understood and valued their right to education and were in tune with decisions affecting their future. They saw first-hand where disadvantaged students had fallen behind. Mixed experiences of online learning; young people wanted leadership and creativity from schools.</a:t>
            </a:r>
          </a:p>
          <a:p>
            <a:pPr marL="457200" indent="-45720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Crises of professional accountability?</a:t>
            </a:r>
            <a:r>
              <a:rPr lang="en-GB" sz="2000" dirty="0">
                <a:solidFill>
                  <a:schemeClr val="tx1"/>
                </a:solidFill>
                <a:latin typeface="Arial" panose="020B0604020202020204" pitchFamily="34" charset="0"/>
                <a:cs typeface="Arial" panose="020B0604020202020204" pitchFamily="34" charset="0"/>
              </a:rPr>
              <a:t> - the interviews painted a very mixed picture of professional behaviours at a time of crisis. Young people recalled where teachers, social workers and counsellors had been resourceful and adaptive, finding ways to maintain one-to-one engagement. Too often, however this fell short of expectations, with no recourse. </a:t>
            </a:r>
          </a:p>
        </p:txBody>
      </p:sp>
      <p:sp>
        <p:nvSpPr>
          <p:cNvPr id="18" name="Rectangle 17">
            <a:extLst>
              <a:ext uri="{FF2B5EF4-FFF2-40B4-BE49-F238E27FC236}">
                <a16:creationId xmlns:a16="http://schemas.microsoft.com/office/drawing/2014/main" id="{B6B2F3DB-A816-4719-AC94-9CACD2C3C191}"/>
              </a:ext>
            </a:extLst>
          </p:cNvPr>
          <p:cNvSpPr/>
          <p:nvPr/>
        </p:nvSpPr>
        <p:spPr>
          <a:xfrm>
            <a:off x="424815" y="285382"/>
            <a:ext cx="6244914"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Key themes and findings 2 </a:t>
            </a:r>
          </a:p>
        </p:txBody>
      </p:sp>
    </p:spTree>
    <p:extLst>
      <p:ext uri="{BB962C8B-B14F-4D97-AF65-F5344CB8AC3E}">
        <p14:creationId xmlns:p14="http://schemas.microsoft.com/office/powerpoint/2010/main" val="1349896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1687E-8185-4A7E-AF90-DCB5DFE01E60}"/>
              </a:ext>
            </a:extLst>
          </p:cNvPr>
          <p:cNvPicPr>
            <a:picLocks noChangeAspect="1"/>
          </p:cNvPicPr>
          <p:nvPr/>
        </p:nvPicPr>
        <p:blipFill rotWithShape="1">
          <a:blip r:embed="rId3"/>
          <a:srcRect l="20366" r="1841" b="-1"/>
          <a:stretch/>
        </p:blipFill>
        <p:spPr>
          <a:xfrm>
            <a:off x="0" y="1043479"/>
            <a:ext cx="8395504" cy="5622847"/>
          </a:xfrm>
          <a:prstGeom prst="rect">
            <a:avLst/>
          </a:prstGeom>
        </p:spPr>
      </p:pic>
      <p:sp>
        <p:nvSpPr>
          <p:cNvPr id="4" name="Rectangle 3">
            <a:extLst>
              <a:ext uri="{FF2B5EF4-FFF2-40B4-BE49-F238E27FC236}">
                <a16:creationId xmlns:a16="http://schemas.microsoft.com/office/drawing/2014/main" id="{47E0FAFF-1BE9-4054-918D-FA0DE999DD72}"/>
              </a:ext>
            </a:extLst>
          </p:cNvPr>
          <p:cNvSpPr/>
          <p:nvPr/>
        </p:nvSpPr>
        <p:spPr>
          <a:xfrm>
            <a:off x="1" y="873070"/>
            <a:ext cx="12191998" cy="5984929"/>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43707DB1-A1B8-4182-8C66-178EA9FD912E}"/>
              </a:ext>
            </a:extLst>
          </p:cNvPr>
          <p:cNvPicPr>
            <a:picLocks noChangeAspect="1"/>
          </p:cNvPicPr>
          <p:nvPr/>
        </p:nvPicPr>
        <p:blipFill>
          <a:blip r:embed="rId4"/>
          <a:stretch>
            <a:fillRect/>
          </a:stretch>
        </p:blipFill>
        <p:spPr>
          <a:xfrm>
            <a:off x="0" y="0"/>
            <a:ext cx="12191998" cy="1117907"/>
          </a:xfrm>
          <a:prstGeom prst="rect">
            <a:avLst/>
          </a:prstGeom>
        </p:spPr>
      </p:pic>
      <p:sp>
        <p:nvSpPr>
          <p:cNvPr id="13" name="Rectangle 12">
            <a:extLst>
              <a:ext uri="{FF2B5EF4-FFF2-40B4-BE49-F238E27FC236}">
                <a16:creationId xmlns:a16="http://schemas.microsoft.com/office/drawing/2014/main" id="{31E9E823-E344-4EBD-91AD-07D4C33331EA}"/>
              </a:ext>
            </a:extLst>
          </p:cNvPr>
          <p:cNvSpPr/>
          <p:nvPr/>
        </p:nvSpPr>
        <p:spPr>
          <a:xfrm>
            <a:off x="424815" y="285382"/>
            <a:ext cx="6244914" cy="7371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latin typeface="Arial" panose="020B0604020202020204" pitchFamily="34" charset="0"/>
                <a:cs typeface="Arial" panose="020B0604020202020204" pitchFamily="34" charset="0"/>
              </a:rPr>
              <a:t>Key themes and findings 3  </a:t>
            </a:r>
          </a:p>
        </p:txBody>
      </p:sp>
      <p:pic>
        <p:nvPicPr>
          <p:cNvPr id="15" name="Picture 14">
            <a:extLst>
              <a:ext uri="{FF2B5EF4-FFF2-40B4-BE49-F238E27FC236}">
                <a16:creationId xmlns:a16="http://schemas.microsoft.com/office/drawing/2014/main" id="{5A23F830-87CE-45FE-B041-6DC45F109F57}"/>
              </a:ext>
            </a:extLst>
          </p:cNvPr>
          <p:cNvPicPr>
            <a:picLocks noChangeAspect="1"/>
          </p:cNvPicPr>
          <p:nvPr/>
        </p:nvPicPr>
        <p:blipFill>
          <a:blip r:embed="rId5"/>
          <a:stretch>
            <a:fillRect/>
          </a:stretch>
        </p:blipFill>
        <p:spPr>
          <a:xfrm>
            <a:off x="8158886" y="191673"/>
            <a:ext cx="3852379" cy="612000"/>
          </a:xfrm>
          <a:prstGeom prst="rect">
            <a:avLst/>
          </a:prstGeom>
        </p:spPr>
      </p:pic>
      <p:sp>
        <p:nvSpPr>
          <p:cNvPr id="17" name="Rectangle 16">
            <a:extLst>
              <a:ext uri="{FF2B5EF4-FFF2-40B4-BE49-F238E27FC236}">
                <a16:creationId xmlns:a16="http://schemas.microsoft.com/office/drawing/2014/main" id="{A8CBC74F-F17D-4F90-A02A-63A63A89E52C}"/>
              </a:ext>
            </a:extLst>
          </p:cNvPr>
          <p:cNvSpPr/>
          <p:nvPr/>
        </p:nvSpPr>
        <p:spPr>
          <a:xfrm>
            <a:off x="424815" y="1389178"/>
            <a:ext cx="10994552" cy="49751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Disconnect between media portrayals and lived experiences </a:t>
            </a:r>
            <a:r>
              <a:rPr lang="en-GB" sz="2000" dirty="0">
                <a:solidFill>
                  <a:schemeClr val="tx1"/>
                </a:solidFill>
                <a:latin typeface="Arial" panose="020B0604020202020204" pitchFamily="34" charset="0"/>
                <a:cs typeface="Arial" panose="020B0604020202020204" pitchFamily="34" charset="0"/>
              </a:rPr>
              <a:t>–</a:t>
            </a:r>
            <a:r>
              <a:rPr lang="en-GB" sz="2000" b="1" dirty="0">
                <a:solidFill>
                  <a:schemeClr val="tx1"/>
                </a:solidFill>
                <a:latin typeface="Arial" panose="020B0604020202020204" pitchFamily="34" charset="0"/>
                <a:cs typeface="Arial" panose="020B0604020202020204" pitchFamily="34" charset="0"/>
              </a:rPr>
              <a:t> </a:t>
            </a:r>
            <a:r>
              <a:rPr lang="en-GB" sz="2000" dirty="0">
                <a:solidFill>
                  <a:schemeClr val="tx1"/>
                </a:solidFill>
                <a:latin typeface="Arial" panose="020B0604020202020204" pitchFamily="34" charset="0"/>
                <a:cs typeface="Arial" panose="020B0604020202020204" pitchFamily="34" charset="0"/>
              </a:rPr>
              <a:t>young people felt a sense of injustice at the ‘victims and villains’ narrative, from school closures to subsequent coverage of parties and dissent (UK); to erasure from mainstream news coverage (Italy). Many had turned away from mainstream news, to vloggers and the alternative press. </a:t>
            </a:r>
          </a:p>
          <a:p>
            <a:pPr marL="285750" indent="-28575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A desire for real partnership and collaboration with adults </a:t>
            </a:r>
            <a:r>
              <a:rPr lang="en-GB" sz="2000" dirty="0">
                <a:solidFill>
                  <a:schemeClr val="tx1"/>
                </a:solidFill>
                <a:latin typeface="Arial" panose="020B0604020202020204" pitchFamily="34" charset="0"/>
                <a:cs typeface="Arial" panose="020B0604020202020204" pitchFamily="34" charset="0"/>
              </a:rPr>
              <a:t>– young people wanted evidence that their Governments had a longer-term plan for recovery, and that they were part of this process. They called for more sophisticated and diverse modes of engagement, including for vulnerable youth, while mobilising on their own terms through direct action. </a:t>
            </a:r>
          </a:p>
          <a:p>
            <a:pPr marL="285750" indent="-285750">
              <a:spcAft>
                <a:spcPts val="1800"/>
              </a:spcAft>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Restoring confidence in democratic processes and tackling systemic inequalities</a:t>
            </a:r>
            <a:r>
              <a:rPr lang="en-GB" sz="2000" dirty="0">
                <a:solidFill>
                  <a:schemeClr val="tx1"/>
                </a:solidFill>
                <a:latin typeface="Arial" panose="020B0604020202020204" pitchFamily="34" charset="0"/>
                <a:cs typeface="Arial" panose="020B0604020202020204" pitchFamily="34" charset="0"/>
              </a:rPr>
              <a:t> – the research underlined how far fundamental rights have been marginalised within the responses to the pandemic, and the urgent need for political leaders to stop and listen, to engage in dialogue and to be open to learning from the lived realities of different groups. </a:t>
            </a:r>
          </a:p>
        </p:txBody>
      </p:sp>
    </p:spTree>
    <p:extLst>
      <p:ext uri="{BB962C8B-B14F-4D97-AF65-F5344CB8AC3E}">
        <p14:creationId xmlns:p14="http://schemas.microsoft.com/office/powerpoint/2010/main" val="445495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1037</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Barlow ExtraBold</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Day</dc:creator>
  <cp:lastModifiedBy>Laurie Day</cp:lastModifiedBy>
  <cp:revision>88</cp:revision>
  <dcterms:created xsi:type="dcterms:W3CDTF">2021-01-24T17:44:31Z</dcterms:created>
  <dcterms:modified xsi:type="dcterms:W3CDTF">2021-02-24T10:35:18Z</dcterms:modified>
</cp:coreProperties>
</file>